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4" d="100"/>
          <a:sy n="74" d="100"/>
        </p:scale>
        <p:origin x="720" y="4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t Strömberg" userId="ec10866d32ea534a" providerId="LiveId" clId="{49A828CB-6454-444B-B7FE-6A092743010F}"/>
    <pc:docChg chg="custSel modSld">
      <pc:chgData name="Kent Strömberg" userId="ec10866d32ea534a" providerId="LiveId" clId="{49A828CB-6454-444B-B7FE-6A092743010F}" dt="2026-05-11T15:52:53.946" v="124" actId="27636"/>
      <pc:docMkLst>
        <pc:docMk/>
      </pc:docMkLst>
      <pc:sldChg chg="modSp mod">
        <pc:chgData name="Kent Strömberg" userId="ec10866d32ea534a" providerId="LiveId" clId="{49A828CB-6454-444B-B7FE-6A092743010F}" dt="2026-05-11T15:52:53.946" v="124" actId="27636"/>
        <pc:sldMkLst>
          <pc:docMk/>
          <pc:sldMk cId="4106129933" sldId="257"/>
        </pc:sldMkLst>
        <pc:spChg chg="mod">
          <ac:chgData name="Kent Strömberg" userId="ec10866d32ea534a" providerId="LiveId" clId="{49A828CB-6454-444B-B7FE-6A092743010F}" dt="2026-05-11T15:52:53.946" v="124" actId="27636"/>
          <ac:spMkLst>
            <pc:docMk/>
            <pc:sldMk cId="4106129933" sldId="257"/>
            <ac:spMk id="3" creationId="{26659AD7-1041-3C7D-CE62-2C2AE0F8EA11}"/>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image" Target="../media/image3.svg"/><Relationship Id="rId5" Type="http://schemas.openxmlformats.org/officeDocument/2006/relationships/image" Target="../media/image7.sv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image" Target="../media/image3.svg"/><Relationship Id="rId5" Type="http://schemas.openxmlformats.org/officeDocument/2006/relationships/image" Target="../media/image7.sv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6C5B3C-F1EF-4819-B426-8CC4618FC9E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17068BE-C342-40B6-A502-54BF1E6BD1A0}">
      <dgm:prSet/>
      <dgm:spPr/>
      <dgm:t>
        <a:bodyPr/>
        <a:lstStyle/>
        <a:p>
          <a:r>
            <a:rPr lang="en-US"/>
            <a:t>Personalen och externa tekniker har fått utstå aggressivt beteende och direkt hot</a:t>
          </a:r>
        </a:p>
      </dgm:t>
    </dgm:pt>
    <dgm:pt modelId="{D3B59196-E349-44F4-9CCC-91AA3FB46A74}" type="parTrans" cxnId="{7E543270-0B93-4316-962D-20194D57CDDA}">
      <dgm:prSet/>
      <dgm:spPr/>
      <dgm:t>
        <a:bodyPr/>
        <a:lstStyle/>
        <a:p>
          <a:endParaRPr lang="en-US"/>
        </a:p>
      </dgm:t>
    </dgm:pt>
    <dgm:pt modelId="{07C3601F-B3F4-46B8-BC38-E3504A8FFBB3}" type="sibTrans" cxnId="{7E543270-0B93-4316-962D-20194D57CDDA}">
      <dgm:prSet/>
      <dgm:spPr/>
      <dgm:t>
        <a:bodyPr/>
        <a:lstStyle/>
        <a:p>
          <a:endParaRPr lang="en-US"/>
        </a:p>
      </dgm:t>
    </dgm:pt>
    <dgm:pt modelId="{AC262167-FAC3-4280-B8B3-E6E782AFC074}">
      <dgm:prSet/>
      <dgm:spPr/>
      <dgm:t>
        <a:bodyPr/>
        <a:lstStyle/>
        <a:p>
          <a:r>
            <a:rPr lang="en-US"/>
            <a:t>Påföljd blir i form av varningar, polisanmälan, upprepade händelser riskeras att bostadsrätten kan sägas upp och tvångsförsäljas</a:t>
          </a:r>
        </a:p>
      </dgm:t>
    </dgm:pt>
    <dgm:pt modelId="{53851ED0-1901-42E1-AF6A-EAA79693F7FA}" type="parTrans" cxnId="{E685A77E-2F78-4976-9A92-CEF1FBE8ED98}">
      <dgm:prSet/>
      <dgm:spPr/>
      <dgm:t>
        <a:bodyPr/>
        <a:lstStyle/>
        <a:p>
          <a:endParaRPr lang="en-US"/>
        </a:p>
      </dgm:t>
    </dgm:pt>
    <dgm:pt modelId="{F38ABC7F-7A39-48E8-A147-0FD682C6DB7D}" type="sibTrans" cxnId="{E685A77E-2F78-4976-9A92-CEF1FBE8ED98}">
      <dgm:prSet/>
      <dgm:spPr/>
      <dgm:t>
        <a:bodyPr/>
        <a:lstStyle/>
        <a:p>
          <a:endParaRPr lang="en-US"/>
        </a:p>
      </dgm:t>
    </dgm:pt>
    <dgm:pt modelId="{5FE2F6A3-2698-454C-8244-F2201049AEDB}">
      <dgm:prSet/>
      <dgm:spPr/>
      <dgm:t>
        <a:bodyPr/>
        <a:lstStyle/>
        <a:p>
          <a:r>
            <a:rPr lang="en-US"/>
            <a:t>Detsamma gäller vid hög musik, renovering på kvällar och helger, skadegörelse mm. </a:t>
          </a:r>
        </a:p>
      </dgm:t>
    </dgm:pt>
    <dgm:pt modelId="{4D7BE917-1974-45E9-9752-BA4666402DDC}" type="parTrans" cxnId="{262B00AA-D85C-4AAC-BE2E-DCAB349BCEA8}">
      <dgm:prSet/>
      <dgm:spPr/>
      <dgm:t>
        <a:bodyPr/>
        <a:lstStyle/>
        <a:p>
          <a:endParaRPr lang="en-US"/>
        </a:p>
      </dgm:t>
    </dgm:pt>
    <dgm:pt modelId="{D550354B-1C79-4199-84BF-393CD8CB5898}" type="sibTrans" cxnId="{262B00AA-D85C-4AAC-BE2E-DCAB349BCEA8}">
      <dgm:prSet/>
      <dgm:spPr/>
      <dgm:t>
        <a:bodyPr/>
        <a:lstStyle/>
        <a:p>
          <a:endParaRPr lang="en-US"/>
        </a:p>
      </dgm:t>
    </dgm:pt>
    <dgm:pt modelId="{12410ACD-63DF-4472-934E-2BCEA8A67F75}">
      <dgm:prSet/>
      <dgm:spPr/>
      <dgm:t>
        <a:bodyPr/>
        <a:lstStyle/>
        <a:p>
          <a:r>
            <a:rPr lang="en-US"/>
            <a:t>Den som hyr föreningslokalen är ansvarig. Kostnader för störningsjour  drabbar den som hyrt föreningslokalen. Dessutom blir den ansvarige avstängd från bokningsmöjlighet på obestämd tid. </a:t>
          </a:r>
        </a:p>
      </dgm:t>
    </dgm:pt>
    <dgm:pt modelId="{99494211-26E9-421F-AE89-C583EA3C90BB}" type="parTrans" cxnId="{F95F49D4-09D4-4B6E-BFA2-544381BF0CCE}">
      <dgm:prSet/>
      <dgm:spPr/>
      <dgm:t>
        <a:bodyPr/>
        <a:lstStyle/>
        <a:p>
          <a:endParaRPr lang="en-US"/>
        </a:p>
      </dgm:t>
    </dgm:pt>
    <dgm:pt modelId="{4B2F44B5-FB97-440B-A9BC-75F255391912}" type="sibTrans" cxnId="{F95F49D4-09D4-4B6E-BFA2-544381BF0CCE}">
      <dgm:prSet/>
      <dgm:spPr/>
      <dgm:t>
        <a:bodyPr/>
        <a:lstStyle/>
        <a:p>
          <a:endParaRPr lang="en-US"/>
        </a:p>
      </dgm:t>
    </dgm:pt>
    <dgm:pt modelId="{B2557E51-544A-4370-A108-C0E06576EC32}">
      <dgm:prSet/>
      <dgm:spPr/>
      <dgm:t>
        <a:bodyPr/>
        <a:lstStyle/>
        <a:p>
          <a:r>
            <a:rPr lang="en-US"/>
            <a:t>Samtliga boende har eget ansvar med att verka för en trygg och lugn boendemiljö. </a:t>
          </a:r>
        </a:p>
      </dgm:t>
    </dgm:pt>
    <dgm:pt modelId="{0A3D0EAB-2D06-477D-A093-BC5204E7DCB4}" type="parTrans" cxnId="{DFCB747D-67DB-45B0-AD1E-A73E73872BDC}">
      <dgm:prSet/>
      <dgm:spPr/>
      <dgm:t>
        <a:bodyPr/>
        <a:lstStyle/>
        <a:p>
          <a:endParaRPr lang="en-US"/>
        </a:p>
      </dgm:t>
    </dgm:pt>
    <dgm:pt modelId="{2E9AFA31-21B3-4256-A782-2502485593AB}" type="sibTrans" cxnId="{DFCB747D-67DB-45B0-AD1E-A73E73872BDC}">
      <dgm:prSet/>
      <dgm:spPr/>
      <dgm:t>
        <a:bodyPr/>
        <a:lstStyle/>
        <a:p>
          <a:endParaRPr lang="en-US"/>
        </a:p>
      </dgm:t>
    </dgm:pt>
    <dgm:pt modelId="{98C02073-6AED-4CED-B2CB-C2B0C10B0609}" type="pres">
      <dgm:prSet presAssocID="{866C5B3C-F1EF-4819-B426-8CC4618FC9E7}" presName="root" presStyleCnt="0">
        <dgm:presLayoutVars>
          <dgm:dir/>
          <dgm:resizeHandles val="exact"/>
        </dgm:presLayoutVars>
      </dgm:prSet>
      <dgm:spPr/>
      <dgm:t>
        <a:bodyPr/>
        <a:lstStyle/>
        <a:p>
          <a:endParaRPr lang="sv-SE"/>
        </a:p>
      </dgm:t>
    </dgm:pt>
    <dgm:pt modelId="{DFB23740-ECA5-4EBC-B542-AA69B68543F7}" type="pres">
      <dgm:prSet presAssocID="{E17068BE-C342-40B6-A502-54BF1E6BD1A0}" presName="compNode" presStyleCnt="0"/>
      <dgm:spPr/>
    </dgm:pt>
    <dgm:pt modelId="{94D52C4A-B089-4CEB-8490-75C69BC21C0A}" type="pres">
      <dgm:prSet presAssocID="{E17068BE-C342-40B6-A502-54BF1E6BD1A0}" presName="bgRect" presStyleLbl="bgShp" presStyleIdx="0" presStyleCnt="5"/>
      <dgm:spPr/>
    </dgm:pt>
    <dgm:pt modelId="{CC6D6BE3-40A2-4068-A0B7-67A07C579B6E}" type="pres">
      <dgm:prSet presAssocID="{E17068BE-C342-40B6-A502-54BF1E6BD1A0}" presName="iconRect" presStyleLbl="node1" presStyleIdx="0"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xmlns="" r:embed="rId1"/>
              </a:ext>
            </a:extLst>
          </a:blip>
          <a:stretch>
            <a:fillRect/>
          </a:stretch>
        </a:blipFill>
        <a:ln>
          <a:noFill/>
        </a:ln>
      </dgm:spPr>
      <dgm:extLst>
        <a:ext uri="{E40237B7-FDA0-4F09-8148-C483321AD2D9}">
          <dgm14:cNvPr xmlns:dgm14="http://schemas.microsoft.com/office/drawing/2010/diagram" id="0" name="" descr="Varning"/>
        </a:ext>
      </dgm:extLst>
    </dgm:pt>
    <dgm:pt modelId="{FA4EFDC8-369B-4C62-B23B-C41D13987879}" type="pres">
      <dgm:prSet presAssocID="{E17068BE-C342-40B6-A502-54BF1E6BD1A0}" presName="spaceRect" presStyleCnt="0"/>
      <dgm:spPr/>
    </dgm:pt>
    <dgm:pt modelId="{C47EA824-585E-4F4D-BCE8-88A8E49F6739}" type="pres">
      <dgm:prSet presAssocID="{E17068BE-C342-40B6-A502-54BF1E6BD1A0}" presName="parTx" presStyleLbl="revTx" presStyleIdx="0" presStyleCnt="5">
        <dgm:presLayoutVars>
          <dgm:chMax val="0"/>
          <dgm:chPref val="0"/>
        </dgm:presLayoutVars>
      </dgm:prSet>
      <dgm:spPr/>
      <dgm:t>
        <a:bodyPr/>
        <a:lstStyle/>
        <a:p>
          <a:endParaRPr lang="sv-SE"/>
        </a:p>
      </dgm:t>
    </dgm:pt>
    <dgm:pt modelId="{A27361FF-FF4B-4282-9F1E-DB8808CEE109}" type="pres">
      <dgm:prSet presAssocID="{07C3601F-B3F4-46B8-BC38-E3504A8FFBB3}" presName="sibTrans" presStyleCnt="0"/>
      <dgm:spPr/>
    </dgm:pt>
    <dgm:pt modelId="{019E3A9F-4859-4070-886B-5CBA3DBB2C34}" type="pres">
      <dgm:prSet presAssocID="{AC262167-FAC3-4280-B8B3-E6E782AFC074}" presName="compNode" presStyleCnt="0"/>
      <dgm:spPr/>
    </dgm:pt>
    <dgm:pt modelId="{07D18052-CC10-46CD-A54B-EDC6EAC32A96}" type="pres">
      <dgm:prSet presAssocID="{AC262167-FAC3-4280-B8B3-E6E782AFC074}" presName="bgRect" presStyleLbl="bgShp" presStyleIdx="1" presStyleCnt="5"/>
      <dgm:spPr/>
    </dgm:pt>
    <dgm:pt modelId="{2673AF3D-6B07-4A96-818A-C68A91AB2EDD}" type="pres">
      <dgm:prSet presAssocID="{AC262167-FAC3-4280-B8B3-E6E782AFC074}" presName="iconRect" presStyleLbl="node1" presStyleIdx="1"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Irriterande"/>
        </a:ext>
      </dgm:extLst>
    </dgm:pt>
    <dgm:pt modelId="{02B904D3-9EB8-4B6E-9305-5BBC2FA90CA4}" type="pres">
      <dgm:prSet presAssocID="{AC262167-FAC3-4280-B8B3-E6E782AFC074}" presName="spaceRect" presStyleCnt="0"/>
      <dgm:spPr/>
    </dgm:pt>
    <dgm:pt modelId="{4C4F5977-518B-40E8-B4D5-5494578860C9}" type="pres">
      <dgm:prSet presAssocID="{AC262167-FAC3-4280-B8B3-E6E782AFC074}" presName="parTx" presStyleLbl="revTx" presStyleIdx="1" presStyleCnt="5">
        <dgm:presLayoutVars>
          <dgm:chMax val="0"/>
          <dgm:chPref val="0"/>
        </dgm:presLayoutVars>
      </dgm:prSet>
      <dgm:spPr/>
      <dgm:t>
        <a:bodyPr/>
        <a:lstStyle/>
        <a:p>
          <a:endParaRPr lang="sv-SE"/>
        </a:p>
      </dgm:t>
    </dgm:pt>
    <dgm:pt modelId="{13582541-AA14-49A9-B4EF-1CC484528E45}" type="pres">
      <dgm:prSet presAssocID="{F38ABC7F-7A39-48E8-A147-0FD682C6DB7D}" presName="sibTrans" presStyleCnt="0"/>
      <dgm:spPr/>
    </dgm:pt>
    <dgm:pt modelId="{C223B3D5-9F80-4410-B855-BCD9F6CB4097}" type="pres">
      <dgm:prSet presAssocID="{5FE2F6A3-2698-454C-8244-F2201049AEDB}" presName="compNode" presStyleCnt="0"/>
      <dgm:spPr/>
    </dgm:pt>
    <dgm:pt modelId="{D99822DA-252F-4EB3-8B66-B8C3086D2D99}" type="pres">
      <dgm:prSet presAssocID="{5FE2F6A3-2698-454C-8244-F2201049AEDB}" presName="bgRect" presStyleLbl="bgShp" presStyleIdx="2" presStyleCnt="5"/>
      <dgm:spPr/>
    </dgm:pt>
    <dgm:pt modelId="{1F096977-DA94-45A1-8F21-FFC4D3958A2A}" type="pres">
      <dgm:prSet presAssocID="{5FE2F6A3-2698-454C-8244-F2201049AEDB}" presName="iconRect" presStyleLbl="node1" presStyleIdx="2"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a:ln>
          <a:noFill/>
        </a:ln>
      </dgm:spPr>
      <dgm:extLst>
        <a:ext uri="{E40237B7-FDA0-4F09-8148-C483321AD2D9}">
          <dgm14:cNvPr xmlns:dgm14="http://schemas.microsoft.com/office/drawing/2010/diagram" id="0" name="" descr="Musik"/>
        </a:ext>
      </dgm:extLst>
    </dgm:pt>
    <dgm:pt modelId="{F1A57385-731F-4F8A-8989-7D2A0AD9D23E}" type="pres">
      <dgm:prSet presAssocID="{5FE2F6A3-2698-454C-8244-F2201049AEDB}" presName="spaceRect" presStyleCnt="0"/>
      <dgm:spPr/>
    </dgm:pt>
    <dgm:pt modelId="{9449B0E8-B5CB-4314-96DD-19B7324CBF4C}" type="pres">
      <dgm:prSet presAssocID="{5FE2F6A3-2698-454C-8244-F2201049AEDB}" presName="parTx" presStyleLbl="revTx" presStyleIdx="2" presStyleCnt="5">
        <dgm:presLayoutVars>
          <dgm:chMax val="0"/>
          <dgm:chPref val="0"/>
        </dgm:presLayoutVars>
      </dgm:prSet>
      <dgm:spPr/>
      <dgm:t>
        <a:bodyPr/>
        <a:lstStyle/>
        <a:p>
          <a:endParaRPr lang="sv-SE"/>
        </a:p>
      </dgm:t>
    </dgm:pt>
    <dgm:pt modelId="{234FB1F2-DFD3-44A7-A976-6B9DBD00C1A9}" type="pres">
      <dgm:prSet presAssocID="{D550354B-1C79-4199-84BF-393CD8CB5898}" presName="sibTrans" presStyleCnt="0"/>
      <dgm:spPr/>
    </dgm:pt>
    <dgm:pt modelId="{DDC1AFBF-F74B-4F38-91CE-39C87CF54B19}" type="pres">
      <dgm:prSet presAssocID="{12410ACD-63DF-4472-934E-2BCEA8A67F75}" presName="compNode" presStyleCnt="0"/>
      <dgm:spPr/>
    </dgm:pt>
    <dgm:pt modelId="{93B06497-23B1-4048-8952-7BCD2F47F209}" type="pres">
      <dgm:prSet presAssocID="{12410ACD-63DF-4472-934E-2BCEA8A67F75}" presName="bgRect" presStyleLbl="bgShp" presStyleIdx="3" presStyleCnt="5"/>
      <dgm:spPr/>
    </dgm:pt>
    <dgm:pt modelId="{0D4F019E-AC32-4113-91E9-E3B62D24204A}" type="pres">
      <dgm:prSet presAssocID="{12410ACD-63DF-4472-934E-2BCEA8A67F75}" presName="iconRect" presStyleLbl="node1" presStyleIdx="3"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Pengar"/>
        </a:ext>
      </dgm:extLst>
    </dgm:pt>
    <dgm:pt modelId="{0960C255-43BE-4582-979D-4DD51CAFC31F}" type="pres">
      <dgm:prSet presAssocID="{12410ACD-63DF-4472-934E-2BCEA8A67F75}" presName="spaceRect" presStyleCnt="0"/>
      <dgm:spPr/>
    </dgm:pt>
    <dgm:pt modelId="{3D5382BC-E837-4B6D-B622-DCD1643BE405}" type="pres">
      <dgm:prSet presAssocID="{12410ACD-63DF-4472-934E-2BCEA8A67F75}" presName="parTx" presStyleLbl="revTx" presStyleIdx="3" presStyleCnt="5">
        <dgm:presLayoutVars>
          <dgm:chMax val="0"/>
          <dgm:chPref val="0"/>
        </dgm:presLayoutVars>
      </dgm:prSet>
      <dgm:spPr/>
      <dgm:t>
        <a:bodyPr/>
        <a:lstStyle/>
        <a:p>
          <a:endParaRPr lang="sv-SE"/>
        </a:p>
      </dgm:t>
    </dgm:pt>
    <dgm:pt modelId="{D9809324-2B18-4973-8E0B-C43BD44C35CB}" type="pres">
      <dgm:prSet presAssocID="{4B2F44B5-FB97-440B-A9BC-75F255391912}" presName="sibTrans" presStyleCnt="0"/>
      <dgm:spPr/>
    </dgm:pt>
    <dgm:pt modelId="{CC5AEB41-7E7E-4F27-89F8-2487E25AC085}" type="pres">
      <dgm:prSet presAssocID="{B2557E51-544A-4370-A108-C0E06576EC32}" presName="compNode" presStyleCnt="0"/>
      <dgm:spPr/>
    </dgm:pt>
    <dgm:pt modelId="{59BEFFA1-2464-4908-A7D0-4DC42A96A5B2}" type="pres">
      <dgm:prSet presAssocID="{B2557E51-544A-4370-A108-C0E06576EC32}" presName="bgRect" presStyleLbl="bgShp" presStyleIdx="4" presStyleCnt="5"/>
      <dgm:spPr/>
    </dgm:pt>
    <dgm:pt modelId="{7E982F01-A4AC-4C79-B108-25788780AFE2}" type="pres">
      <dgm:prSet presAssocID="{B2557E51-544A-4370-A108-C0E06576EC32}" presName="iconRect" presStyleLbl="node1" presStyleIdx="4"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a:blipFill>
        <a:ln>
          <a:noFill/>
        </a:ln>
      </dgm:spPr>
      <dgm:extLst>
        <a:ext uri="{E40237B7-FDA0-4F09-8148-C483321AD2D9}">
          <dgm14:cNvPr xmlns:dgm14="http://schemas.microsoft.com/office/drawing/2010/diagram" id="0" name="" descr="Suburban scene"/>
        </a:ext>
      </dgm:extLst>
    </dgm:pt>
    <dgm:pt modelId="{6F16B336-FC46-4E7C-8A47-ACBF827AD4ED}" type="pres">
      <dgm:prSet presAssocID="{B2557E51-544A-4370-A108-C0E06576EC32}" presName="spaceRect" presStyleCnt="0"/>
      <dgm:spPr/>
    </dgm:pt>
    <dgm:pt modelId="{360F7B77-6EEE-4015-9726-821C143AC8CF}" type="pres">
      <dgm:prSet presAssocID="{B2557E51-544A-4370-A108-C0E06576EC32}" presName="parTx" presStyleLbl="revTx" presStyleIdx="4" presStyleCnt="5">
        <dgm:presLayoutVars>
          <dgm:chMax val="0"/>
          <dgm:chPref val="0"/>
        </dgm:presLayoutVars>
      </dgm:prSet>
      <dgm:spPr/>
      <dgm:t>
        <a:bodyPr/>
        <a:lstStyle/>
        <a:p>
          <a:endParaRPr lang="sv-SE"/>
        </a:p>
      </dgm:t>
    </dgm:pt>
  </dgm:ptLst>
  <dgm:cxnLst>
    <dgm:cxn modelId="{4CE76760-D51A-41A8-B178-8945FE01B496}" type="presOf" srcId="{E17068BE-C342-40B6-A502-54BF1E6BD1A0}" destId="{C47EA824-585E-4F4D-BCE8-88A8E49F6739}" srcOrd="0" destOrd="0" presId="urn:microsoft.com/office/officeart/2018/2/layout/IconVerticalSolidList"/>
    <dgm:cxn modelId="{4F743E60-E1E7-4CD9-9922-B77D07E41194}" type="presOf" srcId="{AC262167-FAC3-4280-B8B3-E6E782AFC074}" destId="{4C4F5977-518B-40E8-B4D5-5494578860C9}" srcOrd="0" destOrd="0" presId="urn:microsoft.com/office/officeart/2018/2/layout/IconVerticalSolidList"/>
    <dgm:cxn modelId="{F95F49D4-09D4-4B6E-BFA2-544381BF0CCE}" srcId="{866C5B3C-F1EF-4819-B426-8CC4618FC9E7}" destId="{12410ACD-63DF-4472-934E-2BCEA8A67F75}" srcOrd="3" destOrd="0" parTransId="{99494211-26E9-421F-AE89-C583EA3C90BB}" sibTransId="{4B2F44B5-FB97-440B-A9BC-75F255391912}"/>
    <dgm:cxn modelId="{CB04EDEC-BAB2-406F-85FA-F1AAC75588C0}" type="presOf" srcId="{866C5B3C-F1EF-4819-B426-8CC4618FC9E7}" destId="{98C02073-6AED-4CED-B2CB-C2B0C10B0609}" srcOrd="0" destOrd="0" presId="urn:microsoft.com/office/officeart/2018/2/layout/IconVerticalSolidList"/>
    <dgm:cxn modelId="{41E9A79C-86C2-4EAC-9A97-BD573FC4542F}" type="presOf" srcId="{B2557E51-544A-4370-A108-C0E06576EC32}" destId="{360F7B77-6EEE-4015-9726-821C143AC8CF}" srcOrd="0" destOrd="0" presId="urn:microsoft.com/office/officeart/2018/2/layout/IconVerticalSolidList"/>
    <dgm:cxn modelId="{DFCB747D-67DB-45B0-AD1E-A73E73872BDC}" srcId="{866C5B3C-F1EF-4819-B426-8CC4618FC9E7}" destId="{B2557E51-544A-4370-A108-C0E06576EC32}" srcOrd="4" destOrd="0" parTransId="{0A3D0EAB-2D06-477D-A093-BC5204E7DCB4}" sibTransId="{2E9AFA31-21B3-4256-A782-2502485593AB}"/>
    <dgm:cxn modelId="{0E9D0F03-22FD-4B28-AED6-28E173DBC7C2}" type="presOf" srcId="{5FE2F6A3-2698-454C-8244-F2201049AEDB}" destId="{9449B0E8-B5CB-4314-96DD-19B7324CBF4C}" srcOrd="0" destOrd="0" presId="urn:microsoft.com/office/officeart/2018/2/layout/IconVerticalSolidList"/>
    <dgm:cxn modelId="{E685A77E-2F78-4976-9A92-CEF1FBE8ED98}" srcId="{866C5B3C-F1EF-4819-B426-8CC4618FC9E7}" destId="{AC262167-FAC3-4280-B8B3-E6E782AFC074}" srcOrd="1" destOrd="0" parTransId="{53851ED0-1901-42E1-AF6A-EAA79693F7FA}" sibTransId="{F38ABC7F-7A39-48E8-A147-0FD682C6DB7D}"/>
    <dgm:cxn modelId="{262B00AA-D85C-4AAC-BE2E-DCAB349BCEA8}" srcId="{866C5B3C-F1EF-4819-B426-8CC4618FC9E7}" destId="{5FE2F6A3-2698-454C-8244-F2201049AEDB}" srcOrd="2" destOrd="0" parTransId="{4D7BE917-1974-45E9-9752-BA4666402DDC}" sibTransId="{D550354B-1C79-4199-84BF-393CD8CB5898}"/>
    <dgm:cxn modelId="{7E543270-0B93-4316-962D-20194D57CDDA}" srcId="{866C5B3C-F1EF-4819-B426-8CC4618FC9E7}" destId="{E17068BE-C342-40B6-A502-54BF1E6BD1A0}" srcOrd="0" destOrd="0" parTransId="{D3B59196-E349-44F4-9CCC-91AA3FB46A74}" sibTransId="{07C3601F-B3F4-46B8-BC38-E3504A8FFBB3}"/>
    <dgm:cxn modelId="{3950AE35-6315-4D4F-A1EF-12BAD33074FD}" type="presOf" srcId="{12410ACD-63DF-4472-934E-2BCEA8A67F75}" destId="{3D5382BC-E837-4B6D-B622-DCD1643BE405}" srcOrd="0" destOrd="0" presId="urn:microsoft.com/office/officeart/2018/2/layout/IconVerticalSolidList"/>
    <dgm:cxn modelId="{8939F067-9800-4D62-8EAC-61FA549F7FA7}" type="presParOf" srcId="{98C02073-6AED-4CED-B2CB-C2B0C10B0609}" destId="{DFB23740-ECA5-4EBC-B542-AA69B68543F7}" srcOrd="0" destOrd="0" presId="urn:microsoft.com/office/officeart/2018/2/layout/IconVerticalSolidList"/>
    <dgm:cxn modelId="{E5980488-E977-48ED-96CD-9981D49CA83A}" type="presParOf" srcId="{DFB23740-ECA5-4EBC-B542-AA69B68543F7}" destId="{94D52C4A-B089-4CEB-8490-75C69BC21C0A}" srcOrd="0" destOrd="0" presId="urn:microsoft.com/office/officeart/2018/2/layout/IconVerticalSolidList"/>
    <dgm:cxn modelId="{886E8CEC-1059-4BEF-A589-18C3470C5F36}" type="presParOf" srcId="{DFB23740-ECA5-4EBC-B542-AA69B68543F7}" destId="{CC6D6BE3-40A2-4068-A0B7-67A07C579B6E}" srcOrd="1" destOrd="0" presId="urn:microsoft.com/office/officeart/2018/2/layout/IconVerticalSolidList"/>
    <dgm:cxn modelId="{0238A17C-5682-445A-AAEB-D3A8B415D093}" type="presParOf" srcId="{DFB23740-ECA5-4EBC-B542-AA69B68543F7}" destId="{FA4EFDC8-369B-4C62-B23B-C41D13987879}" srcOrd="2" destOrd="0" presId="urn:microsoft.com/office/officeart/2018/2/layout/IconVerticalSolidList"/>
    <dgm:cxn modelId="{C80A7631-DD9C-4B99-ABA8-38AAACB9290F}" type="presParOf" srcId="{DFB23740-ECA5-4EBC-B542-AA69B68543F7}" destId="{C47EA824-585E-4F4D-BCE8-88A8E49F6739}" srcOrd="3" destOrd="0" presId="urn:microsoft.com/office/officeart/2018/2/layout/IconVerticalSolidList"/>
    <dgm:cxn modelId="{3956C5AB-0227-4D3A-ADE8-8516B38C4158}" type="presParOf" srcId="{98C02073-6AED-4CED-B2CB-C2B0C10B0609}" destId="{A27361FF-FF4B-4282-9F1E-DB8808CEE109}" srcOrd="1" destOrd="0" presId="urn:microsoft.com/office/officeart/2018/2/layout/IconVerticalSolidList"/>
    <dgm:cxn modelId="{635E0181-986C-474B-B684-D6D9CF4AF7D0}" type="presParOf" srcId="{98C02073-6AED-4CED-B2CB-C2B0C10B0609}" destId="{019E3A9F-4859-4070-886B-5CBA3DBB2C34}" srcOrd="2" destOrd="0" presId="urn:microsoft.com/office/officeart/2018/2/layout/IconVerticalSolidList"/>
    <dgm:cxn modelId="{C242D8A5-5332-4379-9435-C2429A3EBDF7}" type="presParOf" srcId="{019E3A9F-4859-4070-886B-5CBA3DBB2C34}" destId="{07D18052-CC10-46CD-A54B-EDC6EAC32A96}" srcOrd="0" destOrd="0" presId="urn:microsoft.com/office/officeart/2018/2/layout/IconVerticalSolidList"/>
    <dgm:cxn modelId="{3843EE61-BAC7-473E-846C-60F81BC02B86}" type="presParOf" srcId="{019E3A9F-4859-4070-886B-5CBA3DBB2C34}" destId="{2673AF3D-6B07-4A96-818A-C68A91AB2EDD}" srcOrd="1" destOrd="0" presId="urn:microsoft.com/office/officeart/2018/2/layout/IconVerticalSolidList"/>
    <dgm:cxn modelId="{A3546E19-4957-44F2-940D-7AA35EB1714F}" type="presParOf" srcId="{019E3A9F-4859-4070-886B-5CBA3DBB2C34}" destId="{02B904D3-9EB8-4B6E-9305-5BBC2FA90CA4}" srcOrd="2" destOrd="0" presId="urn:microsoft.com/office/officeart/2018/2/layout/IconVerticalSolidList"/>
    <dgm:cxn modelId="{09A88E2F-EBD9-4DA2-9348-86C477049B0B}" type="presParOf" srcId="{019E3A9F-4859-4070-886B-5CBA3DBB2C34}" destId="{4C4F5977-518B-40E8-B4D5-5494578860C9}" srcOrd="3" destOrd="0" presId="urn:microsoft.com/office/officeart/2018/2/layout/IconVerticalSolidList"/>
    <dgm:cxn modelId="{4854DF58-0E77-4CD2-B77B-14CC0C6B55FD}" type="presParOf" srcId="{98C02073-6AED-4CED-B2CB-C2B0C10B0609}" destId="{13582541-AA14-49A9-B4EF-1CC484528E45}" srcOrd="3" destOrd="0" presId="urn:microsoft.com/office/officeart/2018/2/layout/IconVerticalSolidList"/>
    <dgm:cxn modelId="{C543477B-861D-4133-A9CC-1948C1B9CE54}" type="presParOf" srcId="{98C02073-6AED-4CED-B2CB-C2B0C10B0609}" destId="{C223B3D5-9F80-4410-B855-BCD9F6CB4097}" srcOrd="4" destOrd="0" presId="urn:microsoft.com/office/officeart/2018/2/layout/IconVerticalSolidList"/>
    <dgm:cxn modelId="{35092D2E-8959-4F34-80FD-C9CE31A8630A}" type="presParOf" srcId="{C223B3D5-9F80-4410-B855-BCD9F6CB4097}" destId="{D99822DA-252F-4EB3-8B66-B8C3086D2D99}" srcOrd="0" destOrd="0" presId="urn:microsoft.com/office/officeart/2018/2/layout/IconVerticalSolidList"/>
    <dgm:cxn modelId="{E5458A15-0F5E-41AE-AA53-C497D9254250}" type="presParOf" srcId="{C223B3D5-9F80-4410-B855-BCD9F6CB4097}" destId="{1F096977-DA94-45A1-8F21-FFC4D3958A2A}" srcOrd="1" destOrd="0" presId="urn:microsoft.com/office/officeart/2018/2/layout/IconVerticalSolidList"/>
    <dgm:cxn modelId="{E0F66376-1473-4A66-B911-540089EF6B9A}" type="presParOf" srcId="{C223B3D5-9F80-4410-B855-BCD9F6CB4097}" destId="{F1A57385-731F-4F8A-8989-7D2A0AD9D23E}" srcOrd="2" destOrd="0" presId="urn:microsoft.com/office/officeart/2018/2/layout/IconVerticalSolidList"/>
    <dgm:cxn modelId="{0FF0F915-402C-4729-BD4F-26B4D36189BF}" type="presParOf" srcId="{C223B3D5-9F80-4410-B855-BCD9F6CB4097}" destId="{9449B0E8-B5CB-4314-96DD-19B7324CBF4C}" srcOrd="3" destOrd="0" presId="urn:microsoft.com/office/officeart/2018/2/layout/IconVerticalSolidList"/>
    <dgm:cxn modelId="{34DFF37B-ECF3-4BC1-ABDB-3119D79AB77C}" type="presParOf" srcId="{98C02073-6AED-4CED-B2CB-C2B0C10B0609}" destId="{234FB1F2-DFD3-44A7-A976-6B9DBD00C1A9}" srcOrd="5" destOrd="0" presId="urn:microsoft.com/office/officeart/2018/2/layout/IconVerticalSolidList"/>
    <dgm:cxn modelId="{E5F65B10-E0A3-475C-ACFB-D7E0B0887269}" type="presParOf" srcId="{98C02073-6AED-4CED-B2CB-C2B0C10B0609}" destId="{DDC1AFBF-F74B-4F38-91CE-39C87CF54B19}" srcOrd="6" destOrd="0" presId="urn:microsoft.com/office/officeart/2018/2/layout/IconVerticalSolidList"/>
    <dgm:cxn modelId="{821C2F80-93CD-4B7C-9692-DB63238AAE1F}" type="presParOf" srcId="{DDC1AFBF-F74B-4F38-91CE-39C87CF54B19}" destId="{93B06497-23B1-4048-8952-7BCD2F47F209}" srcOrd="0" destOrd="0" presId="urn:microsoft.com/office/officeart/2018/2/layout/IconVerticalSolidList"/>
    <dgm:cxn modelId="{C297D196-B526-4A59-BBB4-9750B98C19BB}" type="presParOf" srcId="{DDC1AFBF-F74B-4F38-91CE-39C87CF54B19}" destId="{0D4F019E-AC32-4113-91E9-E3B62D24204A}" srcOrd="1" destOrd="0" presId="urn:microsoft.com/office/officeart/2018/2/layout/IconVerticalSolidList"/>
    <dgm:cxn modelId="{78DF4866-0330-4B7B-8C1A-5AE44B07CF57}" type="presParOf" srcId="{DDC1AFBF-F74B-4F38-91CE-39C87CF54B19}" destId="{0960C255-43BE-4582-979D-4DD51CAFC31F}" srcOrd="2" destOrd="0" presId="urn:microsoft.com/office/officeart/2018/2/layout/IconVerticalSolidList"/>
    <dgm:cxn modelId="{83595527-4BB1-4661-85F8-834BBA865C4A}" type="presParOf" srcId="{DDC1AFBF-F74B-4F38-91CE-39C87CF54B19}" destId="{3D5382BC-E837-4B6D-B622-DCD1643BE405}" srcOrd="3" destOrd="0" presId="urn:microsoft.com/office/officeart/2018/2/layout/IconVerticalSolidList"/>
    <dgm:cxn modelId="{6029CDF8-C980-4BFA-B43F-88F8DF014562}" type="presParOf" srcId="{98C02073-6AED-4CED-B2CB-C2B0C10B0609}" destId="{D9809324-2B18-4973-8E0B-C43BD44C35CB}" srcOrd="7" destOrd="0" presId="urn:microsoft.com/office/officeart/2018/2/layout/IconVerticalSolidList"/>
    <dgm:cxn modelId="{54A90681-DC2B-4ADC-88A3-543AA0989573}" type="presParOf" srcId="{98C02073-6AED-4CED-B2CB-C2B0C10B0609}" destId="{CC5AEB41-7E7E-4F27-89F8-2487E25AC085}" srcOrd="8" destOrd="0" presId="urn:microsoft.com/office/officeart/2018/2/layout/IconVerticalSolidList"/>
    <dgm:cxn modelId="{83FBD1B6-EA24-4CB8-BEA9-D8EF80675933}" type="presParOf" srcId="{CC5AEB41-7E7E-4F27-89F8-2487E25AC085}" destId="{59BEFFA1-2464-4908-A7D0-4DC42A96A5B2}" srcOrd="0" destOrd="0" presId="urn:microsoft.com/office/officeart/2018/2/layout/IconVerticalSolidList"/>
    <dgm:cxn modelId="{3FF2C90A-47E9-4507-BE15-56FBC7DB6ED5}" type="presParOf" srcId="{CC5AEB41-7E7E-4F27-89F8-2487E25AC085}" destId="{7E982F01-A4AC-4C79-B108-25788780AFE2}" srcOrd="1" destOrd="0" presId="urn:microsoft.com/office/officeart/2018/2/layout/IconVerticalSolidList"/>
    <dgm:cxn modelId="{BA967DCF-0A61-440B-BDFF-BC14B73B5844}" type="presParOf" srcId="{CC5AEB41-7E7E-4F27-89F8-2487E25AC085}" destId="{6F16B336-FC46-4E7C-8A47-ACBF827AD4ED}" srcOrd="2" destOrd="0" presId="urn:microsoft.com/office/officeart/2018/2/layout/IconVerticalSolidList"/>
    <dgm:cxn modelId="{186E15CD-CA61-49CD-8540-9A932B356D5D}" type="presParOf" srcId="{CC5AEB41-7E7E-4F27-89F8-2487E25AC085}" destId="{360F7B77-6EEE-4015-9726-821C143AC8C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F211D6-AB64-42D4-8717-1801F4DE172C}"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C207FA58-BF69-4783-976C-8227093DDC54}">
      <dgm:prSet/>
      <dgm:spPr/>
      <dgm:t>
        <a:bodyPr/>
        <a:lstStyle/>
        <a:p>
          <a:r>
            <a:rPr lang="en-US"/>
            <a:t>Kartonger som läggs i återvinningsbehållaren ute på gården, måste rivas först. Annars fastnar de, trots att behållaren inte är full. Extra tömningar innebär ökade avgifter</a:t>
          </a:r>
        </a:p>
      </dgm:t>
    </dgm:pt>
    <dgm:pt modelId="{5593DA01-8A57-4335-A2AC-A72337C55285}" type="parTrans" cxnId="{02DC9C39-F73B-4C18-B305-D46256D805BE}">
      <dgm:prSet/>
      <dgm:spPr/>
      <dgm:t>
        <a:bodyPr/>
        <a:lstStyle/>
        <a:p>
          <a:endParaRPr lang="en-US"/>
        </a:p>
      </dgm:t>
    </dgm:pt>
    <dgm:pt modelId="{2A250493-F54D-4A26-A172-A5412A7F9434}" type="sibTrans" cxnId="{02DC9C39-F73B-4C18-B305-D46256D805BE}">
      <dgm:prSet/>
      <dgm:spPr/>
      <dgm:t>
        <a:bodyPr/>
        <a:lstStyle/>
        <a:p>
          <a:endParaRPr lang="en-US"/>
        </a:p>
      </dgm:t>
    </dgm:pt>
    <dgm:pt modelId="{E5353D7A-0DC3-4890-9588-629E3F714296}">
      <dgm:prSet/>
      <dgm:spPr/>
      <dgm:t>
        <a:bodyPr/>
        <a:lstStyle/>
        <a:p>
          <a:r>
            <a:rPr lang="en-US"/>
            <a:t>Förbjudet att ställa skåp, metall, eller annat som inte hör hemma i sopsorteringen. Påföljd blir en bot till den ansvariga för extra kostnader som det medfört. </a:t>
          </a:r>
        </a:p>
      </dgm:t>
    </dgm:pt>
    <dgm:pt modelId="{179DD60E-B328-459D-9128-76E34FB26E33}" type="parTrans" cxnId="{9AB0E611-A187-4459-8130-11D1E8F36ECE}">
      <dgm:prSet/>
      <dgm:spPr/>
      <dgm:t>
        <a:bodyPr/>
        <a:lstStyle/>
        <a:p>
          <a:endParaRPr lang="en-US"/>
        </a:p>
      </dgm:t>
    </dgm:pt>
    <dgm:pt modelId="{CF93AB6C-5E7F-4C3C-82F5-61C7802FD4C0}" type="sibTrans" cxnId="{9AB0E611-A187-4459-8130-11D1E8F36ECE}">
      <dgm:prSet/>
      <dgm:spPr/>
      <dgm:t>
        <a:bodyPr/>
        <a:lstStyle/>
        <a:p>
          <a:endParaRPr lang="en-US"/>
        </a:p>
      </dgm:t>
    </dgm:pt>
    <dgm:pt modelId="{BA7C1E23-5194-49D5-B48A-2AD1D055EB90}" type="pres">
      <dgm:prSet presAssocID="{23F211D6-AB64-42D4-8717-1801F4DE172C}" presName="hierChild1" presStyleCnt="0">
        <dgm:presLayoutVars>
          <dgm:chPref val="1"/>
          <dgm:dir/>
          <dgm:animOne val="branch"/>
          <dgm:animLvl val="lvl"/>
          <dgm:resizeHandles/>
        </dgm:presLayoutVars>
      </dgm:prSet>
      <dgm:spPr/>
      <dgm:t>
        <a:bodyPr/>
        <a:lstStyle/>
        <a:p>
          <a:endParaRPr lang="sv-SE"/>
        </a:p>
      </dgm:t>
    </dgm:pt>
    <dgm:pt modelId="{3B6F0037-6D7B-48B1-B2E2-6F79C46E945D}" type="pres">
      <dgm:prSet presAssocID="{C207FA58-BF69-4783-976C-8227093DDC54}" presName="hierRoot1" presStyleCnt="0"/>
      <dgm:spPr/>
    </dgm:pt>
    <dgm:pt modelId="{8F8ED247-5F80-4CAB-8C30-6C8510782A7D}" type="pres">
      <dgm:prSet presAssocID="{C207FA58-BF69-4783-976C-8227093DDC54}" presName="composite" presStyleCnt="0"/>
      <dgm:spPr/>
    </dgm:pt>
    <dgm:pt modelId="{3CF76B9A-FD30-440F-BB67-DCD6D6A80D2F}" type="pres">
      <dgm:prSet presAssocID="{C207FA58-BF69-4783-976C-8227093DDC54}" presName="background" presStyleLbl="node0" presStyleIdx="0" presStyleCnt="2"/>
      <dgm:spPr/>
    </dgm:pt>
    <dgm:pt modelId="{E8CF32DD-C015-4090-88EA-B3E2322A2F2D}" type="pres">
      <dgm:prSet presAssocID="{C207FA58-BF69-4783-976C-8227093DDC54}" presName="text" presStyleLbl="fgAcc0" presStyleIdx="0" presStyleCnt="2">
        <dgm:presLayoutVars>
          <dgm:chPref val="3"/>
        </dgm:presLayoutVars>
      </dgm:prSet>
      <dgm:spPr/>
      <dgm:t>
        <a:bodyPr/>
        <a:lstStyle/>
        <a:p>
          <a:endParaRPr lang="sv-SE"/>
        </a:p>
      </dgm:t>
    </dgm:pt>
    <dgm:pt modelId="{BC23691F-FA12-433D-BDC4-7784658CD110}" type="pres">
      <dgm:prSet presAssocID="{C207FA58-BF69-4783-976C-8227093DDC54}" presName="hierChild2" presStyleCnt="0"/>
      <dgm:spPr/>
    </dgm:pt>
    <dgm:pt modelId="{33365FAC-FBFC-447B-8480-15FAF411083F}" type="pres">
      <dgm:prSet presAssocID="{E5353D7A-0DC3-4890-9588-629E3F714296}" presName="hierRoot1" presStyleCnt="0"/>
      <dgm:spPr/>
    </dgm:pt>
    <dgm:pt modelId="{4343277F-D576-4EB2-8DDC-D082BAE118ED}" type="pres">
      <dgm:prSet presAssocID="{E5353D7A-0DC3-4890-9588-629E3F714296}" presName="composite" presStyleCnt="0"/>
      <dgm:spPr/>
    </dgm:pt>
    <dgm:pt modelId="{82E0B5C1-D403-46E9-B3AC-A32B31731FDB}" type="pres">
      <dgm:prSet presAssocID="{E5353D7A-0DC3-4890-9588-629E3F714296}" presName="background" presStyleLbl="node0" presStyleIdx="1" presStyleCnt="2"/>
      <dgm:spPr/>
    </dgm:pt>
    <dgm:pt modelId="{E4E4005A-5E01-468C-A399-4FE681FA0CEF}" type="pres">
      <dgm:prSet presAssocID="{E5353D7A-0DC3-4890-9588-629E3F714296}" presName="text" presStyleLbl="fgAcc0" presStyleIdx="1" presStyleCnt="2">
        <dgm:presLayoutVars>
          <dgm:chPref val="3"/>
        </dgm:presLayoutVars>
      </dgm:prSet>
      <dgm:spPr/>
      <dgm:t>
        <a:bodyPr/>
        <a:lstStyle/>
        <a:p>
          <a:endParaRPr lang="sv-SE"/>
        </a:p>
      </dgm:t>
    </dgm:pt>
    <dgm:pt modelId="{E3BFBB6A-5288-478A-9172-7ED9C3C2477E}" type="pres">
      <dgm:prSet presAssocID="{E5353D7A-0DC3-4890-9588-629E3F714296}" presName="hierChild2" presStyleCnt="0"/>
      <dgm:spPr/>
    </dgm:pt>
  </dgm:ptLst>
  <dgm:cxnLst>
    <dgm:cxn modelId="{02DC9C39-F73B-4C18-B305-D46256D805BE}" srcId="{23F211D6-AB64-42D4-8717-1801F4DE172C}" destId="{C207FA58-BF69-4783-976C-8227093DDC54}" srcOrd="0" destOrd="0" parTransId="{5593DA01-8A57-4335-A2AC-A72337C55285}" sibTransId="{2A250493-F54D-4A26-A172-A5412A7F9434}"/>
    <dgm:cxn modelId="{8D6EAC14-2310-4B41-87D2-9587E90982E3}" type="presOf" srcId="{E5353D7A-0DC3-4890-9588-629E3F714296}" destId="{E4E4005A-5E01-468C-A399-4FE681FA0CEF}" srcOrd="0" destOrd="0" presId="urn:microsoft.com/office/officeart/2005/8/layout/hierarchy1"/>
    <dgm:cxn modelId="{D3777D53-4FA1-42EC-8A46-DFA1B4D5FEFF}" type="presOf" srcId="{C207FA58-BF69-4783-976C-8227093DDC54}" destId="{E8CF32DD-C015-4090-88EA-B3E2322A2F2D}" srcOrd="0" destOrd="0" presId="urn:microsoft.com/office/officeart/2005/8/layout/hierarchy1"/>
    <dgm:cxn modelId="{9AB0E611-A187-4459-8130-11D1E8F36ECE}" srcId="{23F211D6-AB64-42D4-8717-1801F4DE172C}" destId="{E5353D7A-0DC3-4890-9588-629E3F714296}" srcOrd="1" destOrd="0" parTransId="{179DD60E-B328-459D-9128-76E34FB26E33}" sibTransId="{CF93AB6C-5E7F-4C3C-82F5-61C7802FD4C0}"/>
    <dgm:cxn modelId="{4B0D1A81-2CEE-4040-ADB9-F0B6FE86954B}" type="presOf" srcId="{23F211D6-AB64-42D4-8717-1801F4DE172C}" destId="{BA7C1E23-5194-49D5-B48A-2AD1D055EB90}" srcOrd="0" destOrd="0" presId="urn:microsoft.com/office/officeart/2005/8/layout/hierarchy1"/>
    <dgm:cxn modelId="{BD934C1A-ABC6-4E7B-96AA-C91F084D4C2B}" type="presParOf" srcId="{BA7C1E23-5194-49D5-B48A-2AD1D055EB90}" destId="{3B6F0037-6D7B-48B1-B2E2-6F79C46E945D}" srcOrd="0" destOrd="0" presId="urn:microsoft.com/office/officeart/2005/8/layout/hierarchy1"/>
    <dgm:cxn modelId="{DA92DE89-DE8D-4807-9473-95348D8D1A0F}" type="presParOf" srcId="{3B6F0037-6D7B-48B1-B2E2-6F79C46E945D}" destId="{8F8ED247-5F80-4CAB-8C30-6C8510782A7D}" srcOrd="0" destOrd="0" presId="urn:microsoft.com/office/officeart/2005/8/layout/hierarchy1"/>
    <dgm:cxn modelId="{3177B068-294C-4AEF-AD92-24D391FC2050}" type="presParOf" srcId="{8F8ED247-5F80-4CAB-8C30-6C8510782A7D}" destId="{3CF76B9A-FD30-440F-BB67-DCD6D6A80D2F}" srcOrd="0" destOrd="0" presId="urn:microsoft.com/office/officeart/2005/8/layout/hierarchy1"/>
    <dgm:cxn modelId="{BB5E69BC-60C4-4464-97CC-7846DCA7E2EA}" type="presParOf" srcId="{8F8ED247-5F80-4CAB-8C30-6C8510782A7D}" destId="{E8CF32DD-C015-4090-88EA-B3E2322A2F2D}" srcOrd="1" destOrd="0" presId="urn:microsoft.com/office/officeart/2005/8/layout/hierarchy1"/>
    <dgm:cxn modelId="{A4497021-9328-4A60-A0E3-3D176C0D29F4}" type="presParOf" srcId="{3B6F0037-6D7B-48B1-B2E2-6F79C46E945D}" destId="{BC23691F-FA12-433D-BDC4-7784658CD110}" srcOrd="1" destOrd="0" presId="urn:microsoft.com/office/officeart/2005/8/layout/hierarchy1"/>
    <dgm:cxn modelId="{D431D4D5-FD68-407E-8D22-87675667273B}" type="presParOf" srcId="{BA7C1E23-5194-49D5-B48A-2AD1D055EB90}" destId="{33365FAC-FBFC-447B-8480-15FAF411083F}" srcOrd="1" destOrd="0" presId="urn:microsoft.com/office/officeart/2005/8/layout/hierarchy1"/>
    <dgm:cxn modelId="{132CED86-CA29-4E0E-8CFA-14BF236C1007}" type="presParOf" srcId="{33365FAC-FBFC-447B-8480-15FAF411083F}" destId="{4343277F-D576-4EB2-8DDC-D082BAE118ED}" srcOrd="0" destOrd="0" presId="urn:microsoft.com/office/officeart/2005/8/layout/hierarchy1"/>
    <dgm:cxn modelId="{CC92088C-A11D-44AC-AB86-EBDF353A47CD}" type="presParOf" srcId="{4343277F-D576-4EB2-8DDC-D082BAE118ED}" destId="{82E0B5C1-D403-46E9-B3AC-A32B31731FDB}" srcOrd="0" destOrd="0" presId="urn:microsoft.com/office/officeart/2005/8/layout/hierarchy1"/>
    <dgm:cxn modelId="{9AED48EE-559D-4F9C-929F-C66123BEF727}" type="presParOf" srcId="{4343277F-D576-4EB2-8DDC-D082BAE118ED}" destId="{E4E4005A-5E01-468C-A399-4FE681FA0CEF}" srcOrd="1" destOrd="0" presId="urn:microsoft.com/office/officeart/2005/8/layout/hierarchy1"/>
    <dgm:cxn modelId="{37C8A373-E009-461F-BE3D-A86901BF89FA}" type="presParOf" srcId="{33365FAC-FBFC-447B-8480-15FAF411083F}" destId="{E3BFBB6A-5288-478A-9172-7ED9C3C2477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D52C4A-B089-4CEB-8490-75C69BC21C0A}">
      <dsp:nvSpPr>
        <dsp:cNvPr id="0" name=""/>
        <dsp:cNvSpPr/>
      </dsp:nvSpPr>
      <dsp:spPr>
        <a:xfrm>
          <a:off x="0" y="3404"/>
          <a:ext cx="10515600" cy="72511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6D6BE3-40A2-4068-A0B7-67A07C579B6E}">
      <dsp:nvSpPr>
        <dsp:cNvPr id="0" name=""/>
        <dsp:cNvSpPr/>
      </dsp:nvSpPr>
      <dsp:spPr>
        <a:xfrm>
          <a:off x="219348" y="166556"/>
          <a:ext cx="398815" cy="39881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xmlns="" r:embed="rId1"/>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7EA824-585E-4F4D-BCE8-88A8E49F6739}">
      <dsp:nvSpPr>
        <dsp:cNvPr id="0" name=""/>
        <dsp:cNvSpPr/>
      </dsp:nvSpPr>
      <dsp:spPr>
        <a:xfrm>
          <a:off x="837512" y="3404"/>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lvl="0" algn="l" defTabSz="622300">
            <a:lnSpc>
              <a:spcPct val="90000"/>
            </a:lnSpc>
            <a:spcBef>
              <a:spcPct val="0"/>
            </a:spcBef>
            <a:spcAft>
              <a:spcPct val="35000"/>
            </a:spcAft>
          </a:pPr>
          <a:r>
            <a:rPr lang="en-US" sz="1400" kern="1200"/>
            <a:t>Personalen och externa tekniker har fått utstå aggressivt beteende och direkt hot</a:t>
          </a:r>
        </a:p>
      </dsp:txBody>
      <dsp:txXfrm>
        <a:off x="837512" y="3404"/>
        <a:ext cx="9678087" cy="725119"/>
      </dsp:txXfrm>
    </dsp:sp>
    <dsp:sp modelId="{07D18052-CC10-46CD-A54B-EDC6EAC32A96}">
      <dsp:nvSpPr>
        <dsp:cNvPr id="0" name=""/>
        <dsp:cNvSpPr/>
      </dsp:nvSpPr>
      <dsp:spPr>
        <a:xfrm>
          <a:off x="0" y="909803"/>
          <a:ext cx="10515600" cy="72511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73AF3D-6B07-4A96-818A-C68A91AB2EDD}">
      <dsp:nvSpPr>
        <dsp:cNvPr id="0" name=""/>
        <dsp:cNvSpPr/>
      </dsp:nvSpPr>
      <dsp:spPr>
        <a:xfrm>
          <a:off x="219348" y="1072955"/>
          <a:ext cx="398815" cy="39881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4F5977-518B-40E8-B4D5-5494578860C9}">
      <dsp:nvSpPr>
        <dsp:cNvPr id="0" name=""/>
        <dsp:cNvSpPr/>
      </dsp:nvSpPr>
      <dsp:spPr>
        <a:xfrm>
          <a:off x="837512" y="909803"/>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lvl="0" algn="l" defTabSz="622300">
            <a:lnSpc>
              <a:spcPct val="90000"/>
            </a:lnSpc>
            <a:spcBef>
              <a:spcPct val="0"/>
            </a:spcBef>
            <a:spcAft>
              <a:spcPct val="35000"/>
            </a:spcAft>
          </a:pPr>
          <a:r>
            <a:rPr lang="en-US" sz="1400" kern="1200"/>
            <a:t>Påföljd blir i form av varningar, polisanmälan, upprepade händelser riskeras att bostadsrätten kan sägas upp och tvångsförsäljas</a:t>
          </a:r>
        </a:p>
      </dsp:txBody>
      <dsp:txXfrm>
        <a:off x="837512" y="909803"/>
        <a:ext cx="9678087" cy="725119"/>
      </dsp:txXfrm>
    </dsp:sp>
    <dsp:sp modelId="{D99822DA-252F-4EB3-8B66-B8C3086D2D99}">
      <dsp:nvSpPr>
        <dsp:cNvPr id="0" name=""/>
        <dsp:cNvSpPr/>
      </dsp:nvSpPr>
      <dsp:spPr>
        <a:xfrm>
          <a:off x="0" y="1816202"/>
          <a:ext cx="10515600" cy="72511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096977-DA94-45A1-8F21-FFC4D3958A2A}">
      <dsp:nvSpPr>
        <dsp:cNvPr id="0" name=""/>
        <dsp:cNvSpPr/>
      </dsp:nvSpPr>
      <dsp:spPr>
        <a:xfrm>
          <a:off x="219348" y="1979354"/>
          <a:ext cx="398815" cy="39881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49B0E8-B5CB-4314-96DD-19B7324CBF4C}">
      <dsp:nvSpPr>
        <dsp:cNvPr id="0" name=""/>
        <dsp:cNvSpPr/>
      </dsp:nvSpPr>
      <dsp:spPr>
        <a:xfrm>
          <a:off x="837512" y="1816202"/>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lvl="0" algn="l" defTabSz="622300">
            <a:lnSpc>
              <a:spcPct val="90000"/>
            </a:lnSpc>
            <a:spcBef>
              <a:spcPct val="0"/>
            </a:spcBef>
            <a:spcAft>
              <a:spcPct val="35000"/>
            </a:spcAft>
          </a:pPr>
          <a:r>
            <a:rPr lang="en-US" sz="1400" kern="1200"/>
            <a:t>Detsamma gäller vid hög musik, renovering på kvällar och helger, skadegörelse mm. </a:t>
          </a:r>
        </a:p>
      </dsp:txBody>
      <dsp:txXfrm>
        <a:off x="837512" y="1816202"/>
        <a:ext cx="9678087" cy="725119"/>
      </dsp:txXfrm>
    </dsp:sp>
    <dsp:sp modelId="{93B06497-23B1-4048-8952-7BCD2F47F209}">
      <dsp:nvSpPr>
        <dsp:cNvPr id="0" name=""/>
        <dsp:cNvSpPr/>
      </dsp:nvSpPr>
      <dsp:spPr>
        <a:xfrm>
          <a:off x="0" y="2722601"/>
          <a:ext cx="10515600" cy="72511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4F019E-AC32-4113-91E9-E3B62D24204A}">
      <dsp:nvSpPr>
        <dsp:cNvPr id="0" name=""/>
        <dsp:cNvSpPr/>
      </dsp:nvSpPr>
      <dsp:spPr>
        <a:xfrm>
          <a:off x="219348" y="2885753"/>
          <a:ext cx="398815" cy="39881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5382BC-E837-4B6D-B622-DCD1643BE405}">
      <dsp:nvSpPr>
        <dsp:cNvPr id="0" name=""/>
        <dsp:cNvSpPr/>
      </dsp:nvSpPr>
      <dsp:spPr>
        <a:xfrm>
          <a:off x="837512" y="2722601"/>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lvl="0" algn="l" defTabSz="622300">
            <a:lnSpc>
              <a:spcPct val="90000"/>
            </a:lnSpc>
            <a:spcBef>
              <a:spcPct val="0"/>
            </a:spcBef>
            <a:spcAft>
              <a:spcPct val="35000"/>
            </a:spcAft>
          </a:pPr>
          <a:r>
            <a:rPr lang="en-US" sz="1400" kern="1200"/>
            <a:t>Den som hyr föreningslokalen är ansvarig. Kostnader för störningsjour  drabbar den som hyrt föreningslokalen. Dessutom blir den ansvarige avstängd från bokningsmöjlighet på obestämd tid. </a:t>
          </a:r>
        </a:p>
      </dsp:txBody>
      <dsp:txXfrm>
        <a:off x="837512" y="2722601"/>
        <a:ext cx="9678087" cy="725119"/>
      </dsp:txXfrm>
    </dsp:sp>
    <dsp:sp modelId="{59BEFFA1-2464-4908-A7D0-4DC42A96A5B2}">
      <dsp:nvSpPr>
        <dsp:cNvPr id="0" name=""/>
        <dsp:cNvSpPr/>
      </dsp:nvSpPr>
      <dsp:spPr>
        <a:xfrm>
          <a:off x="0" y="3629000"/>
          <a:ext cx="10515600" cy="72511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982F01-A4AC-4C79-B108-25788780AFE2}">
      <dsp:nvSpPr>
        <dsp:cNvPr id="0" name=""/>
        <dsp:cNvSpPr/>
      </dsp:nvSpPr>
      <dsp:spPr>
        <a:xfrm>
          <a:off x="219348" y="3792152"/>
          <a:ext cx="398815" cy="39881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0F7B77-6EEE-4015-9726-821C143AC8CF}">
      <dsp:nvSpPr>
        <dsp:cNvPr id="0" name=""/>
        <dsp:cNvSpPr/>
      </dsp:nvSpPr>
      <dsp:spPr>
        <a:xfrm>
          <a:off x="837512" y="3629000"/>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lvl="0" algn="l" defTabSz="622300">
            <a:lnSpc>
              <a:spcPct val="90000"/>
            </a:lnSpc>
            <a:spcBef>
              <a:spcPct val="0"/>
            </a:spcBef>
            <a:spcAft>
              <a:spcPct val="35000"/>
            </a:spcAft>
          </a:pPr>
          <a:r>
            <a:rPr lang="en-US" sz="1400" kern="1200"/>
            <a:t>Samtliga boende har eget ansvar med att verka för en trygg och lugn boendemiljö. </a:t>
          </a:r>
        </a:p>
      </dsp:txBody>
      <dsp:txXfrm>
        <a:off x="837512" y="3629000"/>
        <a:ext cx="9678087" cy="7251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76B9A-FD30-440F-BB67-DCD6D6A80D2F}">
      <dsp:nvSpPr>
        <dsp:cNvPr id="0" name=""/>
        <dsp:cNvSpPr/>
      </dsp:nvSpPr>
      <dsp:spPr>
        <a:xfrm>
          <a:off x="134291" y="612"/>
          <a:ext cx="4332795" cy="2751325"/>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CF32DD-C015-4090-88EA-B3E2322A2F2D}">
      <dsp:nvSpPr>
        <dsp:cNvPr id="0" name=""/>
        <dsp:cNvSpPr/>
      </dsp:nvSpPr>
      <dsp:spPr>
        <a:xfrm>
          <a:off x="615713" y="457963"/>
          <a:ext cx="4332795" cy="2751325"/>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a:t>Kartonger som läggs i återvinningsbehållaren ute på gården, måste rivas först. Annars fastnar de, trots att behållaren inte är full. Extra tömningar innebär ökade avgifter</a:t>
          </a:r>
        </a:p>
      </dsp:txBody>
      <dsp:txXfrm>
        <a:off x="696297" y="538547"/>
        <a:ext cx="4171627" cy="2590157"/>
      </dsp:txXfrm>
    </dsp:sp>
    <dsp:sp modelId="{82E0B5C1-D403-46E9-B3AC-A32B31731FDB}">
      <dsp:nvSpPr>
        <dsp:cNvPr id="0" name=""/>
        <dsp:cNvSpPr/>
      </dsp:nvSpPr>
      <dsp:spPr>
        <a:xfrm>
          <a:off x="5429930" y="612"/>
          <a:ext cx="4332795" cy="2751325"/>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E4005A-5E01-468C-A399-4FE681FA0CEF}">
      <dsp:nvSpPr>
        <dsp:cNvPr id="0" name=""/>
        <dsp:cNvSpPr/>
      </dsp:nvSpPr>
      <dsp:spPr>
        <a:xfrm>
          <a:off x="5911352" y="457963"/>
          <a:ext cx="4332795" cy="2751325"/>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a:t>Förbjudet att ställa skåp, metall, eller annat som inte hör hemma i sopsorteringen. Påföljd blir en bot till den ansvariga för extra kostnader som det medfört. </a:t>
          </a:r>
        </a:p>
      </dsp:txBody>
      <dsp:txXfrm>
        <a:off x="5991936" y="538547"/>
        <a:ext cx="4171627" cy="259015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7DD8A5E2-6B61-422C-E567-FA667C67DC55}"/>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xmlns="" id="{2770812D-4549-59E1-16B0-603B5214AA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xmlns="" id="{73C2E47B-5F17-FCF5-4452-EE1448988B7B}"/>
              </a:ext>
            </a:extLst>
          </p:cNvPr>
          <p:cNvSpPr>
            <a:spLocks noGrp="1"/>
          </p:cNvSpPr>
          <p:nvPr>
            <p:ph type="dt" sz="half" idx="10"/>
          </p:nvPr>
        </p:nvSpPr>
        <p:spPr/>
        <p:txBody>
          <a:bodyPr/>
          <a:lstStyle/>
          <a:p>
            <a:fld id="{B4A4F049-A615-4258-B0D0-83A41707F6BF}" type="datetimeFigureOut">
              <a:rPr lang="sv-SE" smtClean="0"/>
              <a:t>2026-05-26</a:t>
            </a:fld>
            <a:endParaRPr lang="sv-SE"/>
          </a:p>
        </p:txBody>
      </p:sp>
      <p:sp>
        <p:nvSpPr>
          <p:cNvPr id="5" name="Platshållare för sidfot 4">
            <a:extLst>
              <a:ext uri="{FF2B5EF4-FFF2-40B4-BE49-F238E27FC236}">
                <a16:creationId xmlns:a16="http://schemas.microsoft.com/office/drawing/2014/main" xmlns="" id="{82A21FB8-324B-2837-EAAF-A65E3F6568C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xmlns="" id="{91E90BE8-C495-5739-42CE-E638657E2C6F}"/>
              </a:ext>
            </a:extLst>
          </p:cNvPr>
          <p:cNvSpPr>
            <a:spLocks noGrp="1"/>
          </p:cNvSpPr>
          <p:nvPr>
            <p:ph type="sldNum" sz="quarter" idx="12"/>
          </p:nvPr>
        </p:nvSpPr>
        <p:spPr/>
        <p:txBody>
          <a:bodyPr/>
          <a:lstStyle/>
          <a:p>
            <a:fld id="{25393589-AA3D-4530-86BF-FB26B8D10BD2}" type="slidenum">
              <a:rPr lang="sv-SE" smtClean="0"/>
              <a:t>‹#›</a:t>
            </a:fld>
            <a:endParaRPr lang="sv-SE"/>
          </a:p>
        </p:txBody>
      </p:sp>
    </p:spTree>
    <p:extLst>
      <p:ext uri="{BB962C8B-B14F-4D97-AF65-F5344CB8AC3E}">
        <p14:creationId xmlns:p14="http://schemas.microsoft.com/office/powerpoint/2010/main" val="2008057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868CDBC5-4256-B092-AF60-29AFDFBE7D30}"/>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xmlns="" id="{D151CAE4-C221-9DF7-144D-5915CFA15228}"/>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xmlns="" id="{93BAA9A5-BF99-94E0-57FF-98348FF2D2F1}"/>
              </a:ext>
            </a:extLst>
          </p:cNvPr>
          <p:cNvSpPr>
            <a:spLocks noGrp="1"/>
          </p:cNvSpPr>
          <p:nvPr>
            <p:ph type="dt" sz="half" idx="10"/>
          </p:nvPr>
        </p:nvSpPr>
        <p:spPr/>
        <p:txBody>
          <a:bodyPr/>
          <a:lstStyle/>
          <a:p>
            <a:fld id="{B4A4F049-A615-4258-B0D0-83A41707F6BF}" type="datetimeFigureOut">
              <a:rPr lang="sv-SE" smtClean="0"/>
              <a:t>2026-05-26</a:t>
            </a:fld>
            <a:endParaRPr lang="sv-SE"/>
          </a:p>
        </p:txBody>
      </p:sp>
      <p:sp>
        <p:nvSpPr>
          <p:cNvPr id="5" name="Platshållare för sidfot 4">
            <a:extLst>
              <a:ext uri="{FF2B5EF4-FFF2-40B4-BE49-F238E27FC236}">
                <a16:creationId xmlns:a16="http://schemas.microsoft.com/office/drawing/2014/main" xmlns="" id="{714BA5BF-950D-6210-1105-DB6F3D7D37C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xmlns="" id="{F375C893-DC0B-815C-1A85-3A0ED150EF35}"/>
              </a:ext>
            </a:extLst>
          </p:cNvPr>
          <p:cNvSpPr>
            <a:spLocks noGrp="1"/>
          </p:cNvSpPr>
          <p:nvPr>
            <p:ph type="sldNum" sz="quarter" idx="12"/>
          </p:nvPr>
        </p:nvSpPr>
        <p:spPr/>
        <p:txBody>
          <a:bodyPr/>
          <a:lstStyle/>
          <a:p>
            <a:fld id="{25393589-AA3D-4530-86BF-FB26B8D10BD2}" type="slidenum">
              <a:rPr lang="sv-SE" smtClean="0"/>
              <a:t>‹#›</a:t>
            </a:fld>
            <a:endParaRPr lang="sv-SE"/>
          </a:p>
        </p:txBody>
      </p:sp>
    </p:spTree>
    <p:extLst>
      <p:ext uri="{BB962C8B-B14F-4D97-AF65-F5344CB8AC3E}">
        <p14:creationId xmlns:p14="http://schemas.microsoft.com/office/powerpoint/2010/main" val="3473589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xmlns="" id="{C2C716C2-22C8-0945-CEB0-29E4F9354DC9}"/>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xmlns="" id="{F347F38A-9500-F66A-03CC-6C2854BB045F}"/>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xmlns="" id="{C4C0DC61-7FF1-304A-DE9F-961E0F842D67}"/>
              </a:ext>
            </a:extLst>
          </p:cNvPr>
          <p:cNvSpPr>
            <a:spLocks noGrp="1"/>
          </p:cNvSpPr>
          <p:nvPr>
            <p:ph type="dt" sz="half" idx="10"/>
          </p:nvPr>
        </p:nvSpPr>
        <p:spPr/>
        <p:txBody>
          <a:bodyPr/>
          <a:lstStyle/>
          <a:p>
            <a:fld id="{B4A4F049-A615-4258-B0D0-83A41707F6BF}" type="datetimeFigureOut">
              <a:rPr lang="sv-SE" smtClean="0"/>
              <a:t>2026-05-26</a:t>
            </a:fld>
            <a:endParaRPr lang="sv-SE"/>
          </a:p>
        </p:txBody>
      </p:sp>
      <p:sp>
        <p:nvSpPr>
          <p:cNvPr id="5" name="Platshållare för sidfot 4">
            <a:extLst>
              <a:ext uri="{FF2B5EF4-FFF2-40B4-BE49-F238E27FC236}">
                <a16:creationId xmlns:a16="http://schemas.microsoft.com/office/drawing/2014/main" xmlns="" id="{D6153A97-0067-C4ED-FD5D-3D44B99BEAD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xmlns="" id="{9EE36A3B-5AFB-7C57-C654-F5405C19C56C}"/>
              </a:ext>
            </a:extLst>
          </p:cNvPr>
          <p:cNvSpPr>
            <a:spLocks noGrp="1"/>
          </p:cNvSpPr>
          <p:nvPr>
            <p:ph type="sldNum" sz="quarter" idx="12"/>
          </p:nvPr>
        </p:nvSpPr>
        <p:spPr/>
        <p:txBody>
          <a:bodyPr/>
          <a:lstStyle/>
          <a:p>
            <a:fld id="{25393589-AA3D-4530-86BF-FB26B8D10BD2}" type="slidenum">
              <a:rPr lang="sv-SE" smtClean="0"/>
              <a:t>‹#›</a:t>
            </a:fld>
            <a:endParaRPr lang="sv-SE"/>
          </a:p>
        </p:txBody>
      </p:sp>
    </p:spTree>
    <p:extLst>
      <p:ext uri="{BB962C8B-B14F-4D97-AF65-F5344CB8AC3E}">
        <p14:creationId xmlns:p14="http://schemas.microsoft.com/office/powerpoint/2010/main" val="3826572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B9A48330-B895-A0F5-CBF6-0EDB6B821AA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xmlns="" id="{00A36E4C-FF7A-1AB9-1950-C15A8B658AC2}"/>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xmlns="" id="{869A6396-14F5-2782-21DE-1581B7E2CAAE}"/>
              </a:ext>
            </a:extLst>
          </p:cNvPr>
          <p:cNvSpPr>
            <a:spLocks noGrp="1"/>
          </p:cNvSpPr>
          <p:nvPr>
            <p:ph type="dt" sz="half" idx="10"/>
          </p:nvPr>
        </p:nvSpPr>
        <p:spPr/>
        <p:txBody>
          <a:bodyPr/>
          <a:lstStyle/>
          <a:p>
            <a:fld id="{B4A4F049-A615-4258-B0D0-83A41707F6BF}" type="datetimeFigureOut">
              <a:rPr lang="sv-SE" smtClean="0"/>
              <a:t>2026-05-26</a:t>
            </a:fld>
            <a:endParaRPr lang="sv-SE"/>
          </a:p>
        </p:txBody>
      </p:sp>
      <p:sp>
        <p:nvSpPr>
          <p:cNvPr id="5" name="Platshållare för sidfot 4">
            <a:extLst>
              <a:ext uri="{FF2B5EF4-FFF2-40B4-BE49-F238E27FC236}">
                <a16:creationId xmlns:a16="http://schemas.microsoft.com/office/drawing/2014/main" xmlns="" id="{99D30164-5ABB-BB50-6095-18EC7C3B1D9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xmlns="" id="{0D67F65D-64FF-6E0D-65CC-B53F9D495A36}"/>
              </a:ext>
            </a:extLst>
          </p:cNvPr>
          <p:cNvSpPr>
            <a:spLocks noGrp="1"/>
          </p:cNvSpPr>
          <p:nvPr>
            <p:ph type="sldNum" sz="quarter" idx="12"/>
          </p:nvPr>
        </p:nvSpPr>
        <p:spPr/>
        <p:txBody>
          <a:bodyPr/>
          <a:lstStyle/>
          <a:p>
            <a:fld id="{25393589-AA3D-4530-86BF-FB26B8D10BD2}" type="slidenum">
              <a:rPr lang="sv-SE" smtClean="0"/>
              <a:t>‹#›</a:t>
            </a:fld>
            <a:endParaRPr lang="sv-SE"/>
          </a:p>
        </p:txBody>
      </p:sp>
    </p:spTree>
    <p:extLst>
      <p:ext uri="{BB962C8B-B14F-4D97-AF65-F5344CB8AC3E}">
        <p14:creationId xmlns:p14="http://schemas.microsoft.com/office/powerpoint/2010/main" val="59162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AC8CFA0B-020A-738C-74A3-DC5ED95BEA2C}"/>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xmlns="" id="{77770467-9454-F2C1-F900-4FCA85237A4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xmlns="" id="{8C211D4D-6CA2-79FA-A342-019D0B83AFCB}"/>
              </a:ext>
            </a:extLst>
          </p:cNvPr>
          <p:cNvSpPr>
            <a:spLocks noGrp="1"/>
          </p:cNvSpPr>
          <p:nvPr>
            <p:ph type="dt" sz="half" idx="10"/>
          </p:nvPr>
        </p:nvSpPr>
        <p:spPr/>
        <p:txBody>
          <a:bodyPr/>
          <a:lstStyle/>
          <a:p>
            <a:fld id="{B4A4F049-A615-4258-B0D0-83A41707F6BF}" type="datetimeFigureOut">
              <a:rPr lang="sv-SE" smtClean="0"/>
              <a:t>2026-05-26</a:t>
            </a:fld>
            <a:endParaRPr lang="sv-SE"/>
          </a:p>
        </p:txBody>
      </p:sp>
      <p:sp>
        <p:nvSpPr>
          <p:cNvPr id="5" name="Platshållare för sidfot 4">
            <a:extLst>
              <a:ext uri="{FF2B5EF4-FFF2-40B4-BE49-F238E27FC236}">
                <a16:creationId xmlns:a16="http://schemas.microsoft.com/office/drawing/2014/main" xmlns="" id="{0C1C30C9-E93B-7B1B-2E65-B14FBD3CB44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xmlns="" id="{0167781F-D2A0-CB73-5FE2-48B978BC1A06}"/>
              </a:ext>
            </a:extLst>
          </p:cNvPr>
          <p:cNvSpPr>
            <a:spLocks noGrp="1"/>
          </p:cNvSpPr>
          <p:nvPr>
            <p:ph type="sldNum" sz="quarter" idx="12"/>
          </p:nvPr>
        </p:nvSpPr>
        <p:spPr/>
        <p:txBody>
          <a:bodyPr/>
          <a:lstStyle/>
          <a:p>
            <a:fld id="{25393589-AA3D-4530-86BF-FB26B8D10BD2}" type="slidenum">
              <a:rPr lang="sv-SE" smtClean="0"/>
              <a:t>‹#›</a:t>
            </a:fld>
            <a:endParaRPr lang="sv-SE"/>
          </a:p>
        </p:txBody>
      </p:sp>
    </p:spTree>
    <p:extLst>
      <p:ext uri="{BB962C8B-B14F-4D97-AF65-F5344CB8AC3E}">
        <p14:creationId xmlns:p14="http://schemas.microsoft.com/office/powerpoint/2010/main" val="2972289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25C5BC31-9ADD-B65C-D2A6-2382DEF281A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xmlns="" id="{0505AEBD-0B1F-C10E-239A-D767F8AF4265}"/>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xmlns="" id="{08F1BA60-65F2-D0C5-00E2-8F2BD1266546}"/>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xmlns="" id="{19BB75B8-6E71-3248-205F-6152A7EC6AFB}"/>
              </a:ext>
            </a:extLst>
          </p:cNvPr>
          <p:cNvSpPr>
            <a:spLocks noGrp="1"/>
          </p:cNvSpPr>
          <p:nvPr>
            <p:ph type="dt" sz="half" idx="10"/>
          </p:nvPr>
        </p:nvSpPr>
        <p:spPr/>
        <p:txBody>
          <a:bodyPr/>
          <a:lstStyle/>
          <a:p>
            <a:fld id="{B4A4F049-A615-4258-B0D0-83A41707F6BF}" type="datetimeFigureOut">
              <a:rPr lang="sv-SE" smtClean="0"/>
              <a:t>2026-05-26</a:t>
            </a:fld>
            <a:endParaRPr lang="sv-SE"/>
          </a:p>
        </p:txBody>
      </p:sp>
      <p:sp>
        <p:nvSpPr>
          <p:cNvPr id="6" name="Platshållare för sidfot 5">
            <a:extLst>
              <a:ext uri="{FF2B5EF4-FFF2-40B4-BE49-F238E27FC236}">
                <a16:creationId xmlns:a16="http://schemas.microsoft.com/office/drawing/2014/main" xmlns="" id="{3B5AA425-2D3B-A4FE-983B-5681F695474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xmlns="" id="{B23412C9-D0F4-3CCF-DBC1-2496358A2B55}"/>
              </a:ext>
            </a:extLst>
          </p:cNvPr>
          <p:cNvSpPr>
            <a:spLocks noGrp="1"/>
          </p:cNvSpPr>
          <p:nvPr>
            <p:ph type="sldNum" sz="quarter" idx="12"/>
          </p:nvPr>
        </p:nvSpPr>
        <p:spPr/>
        <p:txBody>
          <a:bodyPr/>
          <a:lstStyle/>
          <a:p>
            <a:fld id="{25393589-AA3D-4530-86BF-FB26B8D10BD2}" type="slidenum">
              <a:rPr lang="sv-SE" smtClean="0"/>
              <a:t>‹#›</a:t>
            </a:fld>
            <a:endParaRPr lang="sv-SE"/>
          </a:p>
        </p:txBody>
      </p:sp>
    </p:spTree>
    <p:extLst>
      <p:ext uri="{BB962C8B-B14F-4D97-AF65-F5344CB8AC3E}">
        <p14:creationId xmlns:p14="http://schemas.microsoft.com/office/powerpoint/2010/main" val="2637458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23B41FC2-1EA3-B2F5-4B1F-52266C051806}"/>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xmlns="" id="{239D8739-F0FD-C305-C5D0-9866BC287C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xmlns="" id="{DFD55802-23F2-673F-07FB-D7FCB3235F42}"/>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xmlns="" id="{B485FD0C-E8DA-BC78-1733-D922276D22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xmlns="" id="{E3BBEA39-C75B-AF60-8CBE-348D8B63E46E}"/>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xmlns="" id="{E6A22BAC-FECE-ECBE-ACE3-079B02139DE5}"/>
              </a:ext>
            </a:extLst>
          </p:cNvPr>
          <p:cNvSpPr>
            <a:spLocks noGrp="1"/>
          </p:cNvSpPr>
          <p:nvPr>
            <p:ph type="dt" sz="half" idx="10"/>
          </p:nvPr>
        </p:nvSpPr>
        <p:spPr/>
        <p:txBody>
          <a:bodyPr/>
          <a:lstStyle/>
          <a:p>
            <a:fld id="{B4A4F049-A615-4258-B0D0-83A41707F6BF}" type="datetimeFigureOut">
              <a:rPr lang="sv-SE" smtClean="0"/>
              <a:t>2026-05-26</a:t>
            </a:fld>
            <a:endParaRPr lang="sv-SE"/>
          </a:p>
        </p:txBody>
      </p:sp>
      <p:sp>
        <p:nvSpPr>
          <p:cNvPr id="8" name="Platshållare för sidfot 7">
            <a:extLst>
              <a:ext uri="{FF2B5EF4-FFF2-40B4-BE49-F238E27FC236}">
                <a16:creationId xmlns:a16="http://schemas.microsoft.com/office/drawing/2014/main" xmlns="" id="{1CC4972C-3FF4-0E43-2CFB-7B7951BE7A15}"/>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xmlns="" id="{AC235DFF-B0A0-8234-9485-90FA23251E42}"/>
              </a:ext>
            </a:extLst>
          </p:cNvPr>
          <p:cNvSpPr>
            <a:spLocks noGrp="1"/>
          </p:cNvSpPr>
          <p:nvPr>
            <p:ph type="sldNum" sz="quarter" idx="12"/>
          </p:nvPr>
        </p:nvSpPr>
        <p:spPr/>
        <p:txBody>
          <a:bodyPr/>
          <a:lstStyle/>
          <a:p>
            <a:fld id="{25393589-AA3D-4530-86BF-FB26B8D10BD2}" type="slidenum">
              <a:rPr lang="sv-SE" smtClean="0"/>
              <a:t>‹#›</a:t>
            </a:fld>
            <a:endParaRPr lang="sv-SE"/>
          </a:p>
        </p:txBody>
      </p:sp>
    </p:spTree>
    <p:extLst>
      <p:ext uri="{BB962C8B-B14F-4D97-AF65-F5344CB8AC3E}">
        <p14:creationId xmlns:p14="http://schemas.microsoft.com/office/powerpoint/2010/main" val="3792471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6363487C-ABF5-EFC4-0670-42E1498314DF}"/>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xmlns="" id="{2B7C62A6-ADAD-FD96-2894-D7604F231B56}"/>
              </a:ext>
            </a:extLst>
          </p:cNvPr>
          <p:cNvSpPr>
            <a:spLocks noGrp="1"/>
          </p:cNvSpPr>
          <p:nvPr>
            <p:ph type="dt" sz="half" idx="10"/>
          </p:nvPr>
        </p:nvSpPr>
        <p:spPr/>
        <p:txBody>
          <a:bodyPr/>
          <a:lstStyle/>
          <a:p>
            <a:fld id="{B4A4F049-A615-4258-B0D0-83A41707F6BF}" type="datetimeFigureOut">
              <a:rPr lang="sv-SE" smtClean="0"/>
              <a:t>2026-05-26</a:t>
            </a:fld>
            <a:endParaRPr lang="sv-SE"/>
          </a:p>
        </p:txBody>
      </p:sp>
      <p:sp>
        <p:nvSpPr>
          <p:cNvPr id="4" name="Platshållare för sidfot 3">
            <a:extLst>
              <a:ext uri="{FF2B5EF4-FFF2-40B4-BE49-F238E27FC236}">
                <a16:creationId xmlns:a16="http://schemas.microsoft.com/office/drawing/2014/main" xmlns="" id="{D285CCC7-EFD9-0BF1-ACD3-358AF7BD9689}"/>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xmlns="" id="{55A85045-ADD1-BD7D-C782-0B63BA21E2CB}"/>
              </a:ext>
            </a:extLst>
          </p:cNvPr>
          <p:cNvSpPr>
            <a:spLocks noGrp="1"/>
          </p:cNvSpPr>
          <p:nvPr>
            <p:ph type="sldNum" sz="quarter" idx="12"/>
          </p:nvPr>
        </p:nvSpPr>
        <p:spPr/>
        <p:txBody>
          <a:bodyPr/>
          <a:lstStyle/>
          <a:p>
            <a:fld id="{25393589-AA3D-4530-86BF-FB26B8D10BD2}" type="slidenum">
              <a:rPr lang="sv-SE" smtClean="0"/>
              <a:t>‹#›</a:t>
            </a:fld>
            <a:endParaRPr lang="sv-SE"/>
          </a:p>
        </p:txBody>
      </p:sp>
    </p:spTree>
    <p:extLst>
      <p:ext uri="{BB962C8B-B14F-4D97-AF65-F5344CB8AC3E}">
        <p14:creationId xmlns:p14="http://schemas.microsoft.com/office/powerpoint/2010/main" val="2541997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xmlns="" id="{7C212E3E-5C05-B02B-319A-9795A5CD9F6E}"/>
              </a:ext>
            </a:extLst>
          </p:cNvPr>
          <p:cNvSpPr>
            <a:spLocks noGrp="1"/>
          </p:cNvSpPr>
          <p:nvPr>
            <p:ph type="dt" sz="half" idx="10"/>
          </p:nvPr>
        </p:nvSpPr>
        <p:spPr/>
        <p:txBody>
          <a:bodyPr/>
          <a:lstStyle/>
          <a:p>
            <a:fld id="{B4A4F049-A615-4258-B0D0-83A41707F6BF}" type="datetimeFigureOut">
              <a:rPr lang="sv-SE" smtClean="0"/>
              <a:t>2026-05-26</a:t>
            </a:fld>
            <a:endParaRPr lang="sv-SE"/>
          </a:p>
        </p:txBody>
      </p:sp>
      <p:sp>
        <p:nvSpPr>
          <p:cNvPr id="3" name="Platshållare för sidfot 2">
            <a:extLst>
              <a:ext uri="{FF2B5EF4-FFF2-40B4-BE49-F238E27FC236}">
                <a16:creationId xmlns:a16="http://schemas.microsoft.com/office/drawing/2014/main" xmlns="" id="{4A075A12-3498-F741-C563-D8EEE2F450B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xmlns="" id="{49BE8C3A-05D3-0E14-9A4E-1E8633F631C5}"/>
              </a:ext>
            </a:extLst>
          </p:cNvPr>
          <p:cNvSpPr>
            <a:spLocks noGrp="1"/>
          </p:cNvSpPr>
          <p:nvPr>
            <p:ph type="sldNum" sz="quarter" idx="12"/>
          </p:nvPr>
        </p:nvSpPr>
        <p:spPr/>
        <p:txBody>
          <a:bodyPr/>
          <a:lstStyle/>
          <a:p>
            <a:fld id="{25393589-AA3D-4530-86BF-FB26B8D10BD2}" type="slidenum">
              <a:rPr lang="sv-SE" smtClean="0"/>
              <a:t>‹#›</a:t>
            </a:fld>
            <a:endParaRPr lang="sv-SE"/>
          </a:p>
        </p:txBody>
      </p:sp>
    </p:spTree>
    <p:extLst>
      <p:ext uri="{BB962C8B-B14F-4D97-AF65-F5344CB8AC3E}">
        <p14:creationId xmlns:p14="http://schemas.microsoft.com/office/powerpoint/2010/main" val="205538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C9477272-28B1-8271-5AF9-C495C6134EC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xmlns="" id="{7D0BBB2D-9759-E7DD-9CBD-3CCB8DBA87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xmlns="" id="{E2D488B7-B5B0-B737-A30B-EDB0208B29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xmlns="" id="{C150C221-23D0-5A68-FC10-6A48821A7F39}"/>
              </a:ext>
            </a:extLst>
          </p:cNvPr>
          <p:cNvSpPr>
            <a:spLocks noGrp="1"/>
          </p:cNvSpPr>
          <p:nvPr>
            <p:ph type="dt" sz="half" idx="10"/>
          </p:nvPr>
        </p:nvSpPr>
        <p:spPr/>
        <p:txBody>
          <a:bodyPr/>
          <a:lstStyle/>
          <a:p>
            <a:fld id="{B4A4F049-A615-4258-B0D0-83A41707F6BF}" type="datetimeFigureOut">
              <a:rPr lang="sv-SE" smtClean="0"/>
              <a:t>2026-05-26</a:t>
            </a:fld>
            <a:endParaRPr lang="sv-SE"/>
          </a:p>
        </p:txBody>
      </p:sp>
      <p:sp>
        <p:nvSpPr>
          <p:cNvPr id="6" name="Platshållare för sidfot 5">
            <a:extLst>
              <a:ext uri="{FF2B5EF4-FFF2-40B4-BE49-F238E27FC236}">
                <a16:creationId xmlns:a16="http://schemas.microsoft.com/office/drawing/2014/main" xmlns="" id="{43E22DC1-3EAB-ED2C-A366-C8439B2BE75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xmlns="" id="{1BF8BED5-6FD7-AB0D-78F7-444B629297AF}"/>
              </a:ext>
            </a:extLst>
          </p:cNvPr>
          <p:cNvSpPr>
            <a:spLocks noGrp="1"/>
          </p:cNvSpPr>
          <p:nvPr>
            <p:ph type="sldNum" sz="quarter" idx="12"/>
          </p:nvPr>
        </p:nvSpPr>
        <p:spPr/>
        <p:txBody>
          <a:bodyPr/>
          <a:lstStyle/>
          <a:p>
            <a:fld id="{25393589-AA3D-4530-86BF-FB26B8D10BD2}" type="slidenum">
              <a:rPr lang="sv-SE" smtClean="0"/>
              <a:t>‹#›</a:t>
            </a:fld>
            <a:endParaRPr lang="sv-SE"/>
          </a:p>
        </p:txBody>
      </p:sp>
    </p:spTree>
    <p:extLst>
      <p:ext uri="{BB962C8B-B14F-4D97-AF65-F5344CB8AC3E}">
        <p14:creationId xmlns:p14="http://schemas.microsoft.com/office/powerpoint/2010/main" val="1069308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6BAFB811-0018-A0F6-1D6F-8E79011974A7}"/>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xmlns="" id="{23B5B931-0886-FA02-FB2A-76E28C43CE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xmlns="" id="{81E2D4EA-1221-141F-8ECD-34315E1A24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xmlns="" id="{4AE509AE-4042-DEAB-3F88-4BD32C24C0C3}"/>
              </a:ext>
            </a:extLst>
          </p:cNvPr>
          <p:cNvSpPr>
            <a:spLocks noGrp="1"/>
          </p:cNvSpPr>
          <p:nvPr>
            <p:ph type="dt" sz="half" idx="10"/>
          </p:nvPr>
        </p:nvSpPr>
        <p:spPr/>
        <p:txBody>
          <a:bodyPr/>
          <a:lstStyle/>
          <a:p>
            <a:fld id="{B4A4F049-A615-4258-B0D0-83A41707F6BF}" type="datetimeFigureOut">
              <a:rPr lang="sv-SE" smtClean="0"/>
              <a:t>2026-05-26</a:t>
            </a:fld>
            <a:endParaRPr lang="sv-SE"/>
          </a:p>
        </p:txBody>
      </p:sp>
      <p:sp>
        <p:nvSpPr>
          <p:cNvPr id="6" name="Platshållare för sidfot 5">
            <a:extLst>
              <a:ext uri="{FF2B5EF4-FFF2-40B4-BE49-F238E27FC236}">
                <a16:creationId xmlns:a16="http://schemas.microsoft.com/office/drawing/2014/main" xmlns="" id="{C7F5B954-3392-7AF9-D01D-0F78B23D250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xmlns="" id="{EC9FEFC4-EA56-A227-EB29-E63316133B7D}"/>
              </a:ext>
            </a:extLst>
          </p:cNvPr>
          <p:cNvSpPr>
            <a:spLocks noGrp="1"/>
          </p:cNvSpPr>
          <p:nvPr>
            <p:ph type="sldNum" sz="quarter" idx="12"/>
          </p:nvPr>
        </p:nvSpPr>
        <p:spPr/>
        <p:txBody>
          <a:bodyPr/>
          <a:lstStyle/>
          <a:p>
            <a:fld id="{25393589-AA3D-4530-86BF-FB26B8D10BD2}" type="slidenum">
              <a:rPr lang="sv-SE" smtClean="0"/>
              <a:t>‹#›</a:t>
            </a:fld>
            <a:endParaRPr lang="sv-SE"/>
          </a:p>
        </p:txBody>
      </p:sp>
    </p:spTree>
    <p:extLst>
      <p:ext uri="{BB962C8B-B14F-4D97-AF65-F5344CB8AC3E}">
        <p14:creationId xmlns:p14="http://schemas.microsoft.com/office/powerpoint/2010/main" val="2641741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xmlns="" id="{641AC50D-B3F8-D300-BF66-31F9B1DD79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xmlns="" id="{56BBDBD9-07BC-AA71-AB42-DDCC4857D9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xmlns="" id="{2AA28BDF-1669-BFE3-91AA-E649792CD4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4A4F049-A615-4258-B0D0-83A41707F6BF}" type="datetimeFigureOut">
              <a:rPr lang="sv-SE" smtClean="0"/>
              <a:t>2026-05-26</a:t>
            </a:fld>
            <a:endParaRPr lang="sv-SE"/>
          </a:p>
        </p:txBody>
      </p:sp>
      <p:sp>
        <p:nvSpPr>
          <p:cNvPr id="5" name="Platshållare för sidfot 4">
            <a:extLst>
              <a:ext uri="{FF2B5EF4-FFF2-40B4-BE49-F238E27FC236}">
                <a16:creationId xmlns:a16="http://schemas.microsoft.com/office/drawing/2014/main" xmlns="" id="{E46A8514-FAD8-7F04-F527-A7C0024D5B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xmlns="" id="{5C5A1243-F766-DC03-9107-4184B31FF2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5393589-AA3D-4530-86BF-FB26B8D10BD2}" type="slidenum">
              <a:rPr lang="sv-SE" smtClean="0"/>
              <a:t>‹#›</a:t>
            </a:fld>
            <a:endParaRPr lang="sv-SE"/>
          </a:p>
        </p:txBody>
      </p:sp>
    </p:spTree>
    <p:extLst>
      <p:ext uri="{BB962C8B-B14F-4D97-AF65-F5344CB8AC3E}">
        <p14:creationId xmlns:p14="http://schemas.microsoft.com/office/powerpoint/2010/main" val="3767784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7">
            <a:extLst>
              <a:ext uri="{FF2B5EF4-FFF2-40B4-BE49-F238E27FC236}">
                <a16:creationId xmlns:a16="http://schemas.microsoft.com/office/drawing/2014/main" xmlns="" id="{F575A102-D95D-4D6E-8F1B-49EED0AEC6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9">
            <a:extLst>
              <a:ext uri="{FF2B5EF4-FFF2-40B4-BE49-F238E27FC236}">
                <a16:creationId xmlns:a16="http://schemas.microsoft.com/office/drawing/2014/main" xmlns="" id="{158B3569-73B2-4D05-8E95-886A6EE17F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Rubrik 1">
            <a:extLst>
              <a:ext uri="{FF2B5EF4-FFF2-40B4-BE49-F238E27FC236}">
                <a16:creationId xmlns:a16="http://schemas.microsoft.com/office/drawing/2014/main" xmlns="" id="{AA5175CD-DCB9-E00E-7509-D38F58020B76}"/>
              </a:ext>
            </a:extLst>
          </p:cNvPr>
          <p:cNvSpPr>
            <a:spLocks noGrp="1"/>
          </p:cNvSpPr>
          <p:nvPr>
            <p:ph type="ctrTitle"/>
          </p:nvPr>
        </p:nvSpPr>
        <p:spPr>
          <a:xfrm>
            <a:off x="793159" y="1377146"/>
            <a:ext cx="4076460" cy="3626217"/>
          </a:xfrm>
        </p:spPr>
        <p:txBody>
          <a:bodyPr anchor="b">
            <a:normAutofit/>
          </a:bodyPr>
          <a:lstStyle/>
          <a:p>
            <a:pPr algn="r"/>
            <a:r>
              <a:rPr lang="sv-SE" sz="8000">
                <a:solidFill>
                  <a:srgbClr val="FFFFFF"/>
                </a:solidFill>
              </a:rPr>
              <a:t>Cafe kväll Brf Blåkulla</a:t>
            </a:r>
          </a:p>
        </p:txBody>
      </p:sp>
      <p:sp>
        <p:nvSpPr>
          <p:cNvPr id="3" name="Underrubrik 2">
            <a:extLst>
              <a:ext uri="{FF2B5EF4-FFF2-40B4-BE49-F238E27FC236}">
                <a16:creationId xmlns:a16="http://schemas.microsoft.com/office/drawing/2014/main" xmlns="" id="{8BCF5454-ECBA-3DC0-8CBF-603E85224B42}"/>
              </a:ext>
            </a:extLst>
          </p:cNvPr>
          <p:cNvSpPr>
            <a:spLocks noGrp="1"/>
          </p:cNvSpPr>
          <p:nvPr>
            <p:ph type="subTitle" idx="1"/>
          </p:nvPr>
        </p:nvSpPr>
        <p:spPr>
          <a:xfrm>
            <a:off x="793159" y="5170453"/>
            <a:ext cx="4076458" cy="990197"/>
          </a:xfrm>
        </p:spPr>
        <p:txBody>
          <a:bodyPr>
            <a:normAutofit/>
          </a:bodyPr>
          <a:lstStyle/>
          <a:p>
            <a:pPr algn="r"/>
            <a:r>
              <a:rPr lang="sv-SE" sz="2000">
                <a:solidFill>
                  <a:srgbClr val="FFFFFF"/>
                </a:solidFill>
              </a:rPr>
              <a:t>11 maj-2026, kl. 18.00</a:t>
            </a:r>
          </a:p>
        </p:txBody>
      </p:sp>
      <p:pic>
        <p:nvPicPr>
          <p:cNvPr id="5" name="Video 4" descr="Träna på natten">
            <a:extLst>
              <a:ext uri="{FF2B5EF4-FFF2-40B4-BE49-F238E27FC236}">
                <a16:creationId xmlns:a16="http://schemas.microsoft.com/office/drawing/2014/main" xmlns="" id="{1E090611-CD65-D937-E8D4-1E91F902B6F4}"/>
              </a:ext>
            </a:extLst>
          </p:cNvPr>
          <p:cNvPicPr>
            <a:picLocks noChangeAspect="1"/>
          </p:cNvPicPr>
          <p:nvPr>
            <a:videoFile r:link="rId2"/>
            <p:extLst>
              <p:ext uri="{DAA4B4D4-6D71-4841-9C94-3DE7FCFB9230}">
                <p14:media xmlns:p14="http://schemas.microsoft.com/office/powerpoint/2010/main" r:embed="rId1"/>
              </p:ext>
            </p:extLst>
          </p:nvPr>
        </p:nvPicPr>
        <p:blipFill>
          <a:blip r:embed="rId4">
            <a:alphaModFix/>
          </a:blip>
          <a:srcRect t="284" r="-1" b="-1"/>
          <a:stretch>
            <a:fillRect/>
          </a:stretch>
        </p:blipFill>
        <p:spPr>
          <a:xfrm>
            <a:off x="5457027" y="2252845"/>
            <a:ext cx="6194967" cy="3474772"/>
          </a:xfrm>
          <a:prstGeom prst="rect">
            <a:avLst/>
          </a:prstGeom>
        </p:spPr>
      </p:pic>
      <p:grpSp>
        <p:nvGrpSpPr>
          <p:cNvPr id="30" name="Group 21">
            <a:extLst>
              <a:ext uri="{FF2B5EF4-FFF2-40B4-BE49-F238E27FC236}">
                <a16:creationId xmlns:a16="http://schemas.microsoft.com/office/drawing/2014/main" xmlns="" id="{CF0FFF1F-79B6-4A13-A464-070CD6F896A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942198" y="814999"/>
            <a:ext cx="465458" cy="581435"/>
            <a:chOff x="10942198" y="814999"/>
            <a:chExt cx="465458" cy="581435"/>
          </a:xfrm>
          <a:solidFill>
            <a:srgbClr val="FFFFFF"/>
          </a:solidFill>
        </p:grpSpPr>
        <p:sp>
          <p:nvSpPr>
            <p:cNvPr id="23" name="Graphic 17">
              <a:extLst>
                <a:ext uri="{FF2B5EF4-FFF2-40B4-BE49-F238E27FC236}">
                  <a16:creationId xmlns:a16="http://schemas.microsoft.com/office/drawing/2014/main" xmlns="" id="{B71758F4-3F46-45DA-8AC5-4E508DA080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57738" y="8149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grpFill/>
            <a:ln w="603" cap="flat">
              <a:noFill/>
              <a:prstDash val="solid"/>
              <a:miter/>
            </a:ln>
          </p:spPr>
          <p:txBody>
            <a:bodyPr rtlCol="0" anchor="ctr"/>
            <a:lstStyle/>
            <a:p>
              <a:endParaRPr lang="en-US">
                <a:solidFill>
                  <a:srgbClr val="FFFFFF"/>
                </a:solidFill>
              </a:endParaRPr>
            </a:p>
          </p:txBody>
        </p:sp>
        <p:sp>
          <p:nvSpPr>
            <p:cNvPr id="31" name="Graphic 15">
              <a:extLst>
                <a:ext uri="{FF2B5EF4-FFF2-40B4-BE49-F238E27FC236}">
                  <a16:creationId xmlns:a16="http://schemas.microsoft.com/office/drawing/2014/main" xmlns="" id="{8550FED7-7C32-42BB-98DB-30272A6331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16518" y="104429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25" name="Graphic 21">
              <a:extLst>
                <a:ext uri="{FF2B5EF4-FFF2-40B4-BE49-F238E27FC236}">
                  <a16:creationId xmlns:a16="http://schemas.microsoft.com/office/drawing/2014/main" xmlns="" id="{8D61482F-F3C5-4D66-8C5D-C6BBE3E127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42198" y="1268720"/>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cxnSp>
        <p:nvCxnSpPr>
          <p:cNvPr id="27" name="Straight Connector 26">
            <a:extLst>
              <a:ext uri="{FF2B5EF4-FFF2-40B4-BE49-F238E27FC236}">
                <a16:creationId xmlns:a16="http://schemas.microsoft.com/office/drawing/2014/main" xmlns=""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829322" y="6274341"/>
            <a:ext cx="11353800"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004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7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mute="1">
                <p:cTn id="12" repeatCount="indefinite" fill="hold" display="0">
                  <p:stCondLst>
                    <p:cond delay="indefinite"/>
                  </p:st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xmlns="" id="{0FF8C763-CB55-FBCF-6B15-7A6D9D5D9A7F}"/>
              </a:ext>
            </a:extLst>
          </p:cNvPr>
          <p:cNvSpPr>
            <a:spLocks noGrp="1"/>
          </p:cNvSpPr>
          <p:nvPr>
            <p:ph type="title"/>
          </p:nvPr>
        </p:nvSpPr>
        <p:spPr>
          <a:xfrm>
            <a:off x="686834" y="1153572"/>
            <a:ext cx="3200400" cy="4461163"/>
          </a:xfrm>
        </p:spPr>
        <p:txBody>
          <a:bodyPr>
            <a:normAutofit/>
          </a:bodyPr>
          <a:lstStyle/>
          <a:p>
            <a:r>
              <a:rPr lang="sv-SE">
                <a:solidFill>
                  <a:srgbClr val="FFFFFF"/>
                </a:solidFill>
              </a:rPr>
              <a:t>Projekt och underhåll</a:t>
            </a:r>
          </a:p>
        </p:txBody>
      </p:sp>
      <p:sp>
        <p:nvSpPr>
          <p:cNvPr id="23" name="Arc 22">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tshållare för innehåll 2">
            <a:extLst>
              <a:ext uri="{FF2B5EF4-FFF2-40B4-BE49-F238E27FC236}">
                <a16:creationId xmlns:a16="http://schemas.microsoft.com/office/drawing/2014/main" xmlns="" id="{26659AD7-1041-3C7D-CE62-2C2AE0F8EA11}"/>
              </a:ext>
            </a:extLst>
          </p:cNvPr>
          <p:cNvSpPr>
            <a:spLocks noGrp="1"/>
          </p:cNvSpPr>
          <p:nvPr>
            <p:ph idx="1"/>
          </p:nvPr>
        </p:nvSpPr>
        <p:spPr>
          <a:xfrm>
            <a:off x="4447308" y="591344"/>
            <a:ext cx="6906491" cy="5585619"/>
          </a:xfrm>
        </p:spPr>
        <p:txBody>
          <a:bodyPr anchor="ctr">
            <a:normAutofit lnSpcReduction="10000"/>
          </a:bodyPr>
          <a:lstStyle/>
          <a:p>
            <a:pPr marL="0" indent="0">
              <a:buNone/>
            </a:pPr>
            <a:r>
              <a:rPr lang="sv-SE" sz="2200" b="1" dirty="0"/>
              <a:t>Underhåll</a:t>
            </a:r>
          </a:p>
          <a:p>
            <a:r>
              <a:rPr lang="sv-SE" sz="2200" u="sng" dirty="0"/>
              <a:t>Ojämn värme under vintern 2026</a:t>
            </a:r>
            <a:r>
              <a:rPr lang="sv-SE" sz="2200" dirty="0"/>
              <a:t>. Inventering  och planering pågår. Samtliga lägenheter </a:t>
            </a:r>
            <a:r>
              <a:rPr lang="sv-SE" sz="2200" b="1" i="1" dirty="0"/>
              <a:t>inventeras</a:t>
            </a:r>
            <a:r>
              <a:rPr lang="sv-SE" sz="2200" dirty="0"/>
              <a:t> och </a:t>
            </a:r>
            <a:r>
              <a:rPr lang="sv-SE" sz="2200" b="1" i="1" dirty="0"/>
              <a:t>åtgärdas </a:t>
            </a:r>
            <a:r>
              <a:rPr lang="sv-SE" sz="2200" dirty="0"/>
              <a:t>vid två olika tillfällen. Återkommer med ett datum före semestertiden för inventering preliminärt (juni) respektive efter semestern (september) för åtgärder</a:t>
            </a:r>
          </a:p>
          <a:p>
            <a:r>
              <a:rPr lang="sv-SE" sz="2200" dirty="0"/>
              <a:t>Underhåll 2026-2027av uthyrningslokaler när tillfälle ges. </a:t>
            </a:r>
          </a:p>
          <a:p>
            <a:r>
              <a:rPr lang="sv-SE" sz="2200" dirty="0"/>
              <a:t>Byte till digitala lås för ökad säkerhet</a:t>
            </a:r>
          </a:p>
          <a:p>
            <a:r>
              <a:rPr lang="sv-SE" sz="2200" dirty="0"/>
              <a:t>Byte av några uttjänta tvättmaskiner</a:t>
            </a:r>
          </a:p>
          <a:p>
            <a:pPr marL="0" indent="0">
              <a:buNone/>
            </a:pPr>
            <a:r>
              <a:rPr lang="sv-SE" sz="2200" b="1" dirty="0"/>
              <a:t>Projekt</a:t>
            </a:r>
          </a:p>
          <a:p>
            <a:r>
              <a:rPr lang="sv-SE" sz="2200" dirty="0"/>
              <a:t>Slutbesiktning av samtliga 16 hissar slutförs i maj-26</a:t>
            </a:r>
          </a:p>
          <a:p>
            <a:r>
              <a:rPr lang="sv-SE" sz="2200" dirty="0"/>
              <a:t>Slutföra golv/klinkar i samtliga portar </a:t>
            </a:r>
            <a:r>
              <a:rPr lang="sv-SE" sz="2200" dirty="0" err="1"/>
              <a:t>inkl</a:t>
            </a:r>
            <a:r>
              <a:rPr lang="sv-SE" sz="2200" dirty="0"/>
              <a:t> skrapmattor</a:t>
            </a:r>
          </a:p>
          <a:p>
            <a:r>
              <a:rPr lang="sv-SE" sz="2200" dirty="0"/>
              <a:t>Byte av gamla FTX-aggregat (fläktar på taket) påbörjas hösten 2026</a:t>
            </a:r>
          </a:p>
          <a:p>
            <a:endParaRPr lang="sv-SE" sz="2200" dirty="0"/>
          </a:p>
        </p:txBody>
      </p:sp>
    </p:spTree>
    <p:extLst>
      <p:ext uri="{BB962C8B-B14F-4D97-AF65-F5344CB8AC3E}">
        <p14:creationId xmlns:p14="http://schemas.microsoft.com/office/powerpoint/2010/main" val="4106129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xmlns="" id="{C0763A76-9F1C-4FC5-82B7-DD475DA461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xmlns="" id="{E81BF4F6-F2CF-4984-9D14-D6966D92F9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xmlns="" id="{AA9853F2-D739-C4E9-EB58-97BFDC906690}"/>
              </a:ext>
            </a:extLst>
          </p:cNvPr>
          <p:cNvSpPr>
            <a:spLocks noGrp="1"/>
          </p:cNvSpPr>
          <p:nvPr>
            <p:ph type="title"/>
          </p:nvPr>
        </p:nvSpPr>
        <p:spPr>
          <a:xfrm>
            <a:off x="761803" y="350196"/>
            <a:ext cx="4646904" cy="1624520"/>
          </a:xfrm>
        </p:spPr>
        <p:txBody>
          <a:bodyPr anchor="ctr">
            <a:normAutofit/>
          </a:bodyPr>
          <a:lstStyle/>
          <a:p>
            <a:r>
              <a:rPr lang="sv-SE" sz="3700"/>
              <a:t>Snabbare kommunikation till boende</a:t>
            </a:r>
          </a:p>
        </p:txBody>
      </p:sp>
      <p:sp>
        <p:nvSpPr>
          <p:cNvPr id="3" name="Platshållare för innehåll 2">
            <a:extLst>
              <a:ext uri="{FF2B5EF4-FFF2-40B4-BE49-F238E27FC236}">
                <a16:creationId xmlns:a16="http://schemas.microsoft.com/office/drawing/2014/main" xmlns="" id="{F83152A0-FFF2-8013-2375-D655B1641832}"/>
              </a:ext>
            </a:extLst>
          </p:cNvPr>
          <p:cNvSpPr>
            <a:spLocks noGrp="1"/>
          </p:cNvSpPr>
          <p:nvPr>
            <p:ph idx="1"/>
          </p:nvPr>
        </p:nvSpPr>
        <p:spPr>
          <a:xfrm>
            <a:off x="761802" y="2743200"/>
            <a:ext cx="4646905" cy="3613149"/>
          </a:xfrm>
        </p:spPr>
        <p:txBody>
          <a:bodyPr anchor="ctr">
            <a:normAutofit/>
          </a:bodyPr>
          <a:lstStyle/>
          <a:p>
            <a:pPr marL="0" indent="0">
              <a:buNone/>
            </a:pPr>
            <a:r>
              <a:rPr lang="sv-SE" sz="2000"/>
              <a:t>Styrelsen undersöker olika alternativ av kommunikationssystem som snabbare och effektivare skulle kunna ge information till boende. Det blir någon form av digitaliserat system. </a:t>
            </a:r>
          </a:p>
        </p:txBody>
      </p:sp>
      <p:pic>
        <p:nvPicPr>
          <p:cNvPr id="5" name="Picture 4" descr="Siffror i hus i olika positioner och storlekar">
            <a:extLst>
              <a:ext uri="{FF2B5EF4-FFF2-40B4-BE49-F238E27FC236}">
                <a16:creationId xmlns:a16="http://schemas.microsoft.com/office/drawing/2014/main" xmlns="" id="{5F21BFEA-A047-CB57-1558-CB9EA779C72D}"/>
              </a:ext>
            </a:extLst>
          </p:cNvPr>
          <p:cNvPicPr>
            <a:picLocks noChangeAspect="1"/>
          </p:cNvPicPr>
          <p:nvPr/>
        </p:nvPicPr>
        <p:blipFill>
          <a:blip r:embed="rId2"/>
          <a:srcRect l="16225" r="33719"/>
          <a:stretch>
            <a:fillRect/>
          </a:stretch>
        </p:blipFill>
        <p:spPr>
          <a:xfrm>
            <a:off x="6096000" y="1"/>
            <a:ext cx="6102825" cy="6858000"/>
          </a:xfrm>
          <a:prstGeom prst="rect">
            <a:avLst/>
          </a:prstGeom>
        </p:spPr>
      </p:pic>
    </p:spTree>
    <p:extLst>
      <p:ext uri="{BB962C8B-B14F-4D97-AF65-F5344CB8AC3E}">
        <p14:creationId xmlns:p14="http://schemas.microsoft.com/office/powerpoint/2010/main" val="1568229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53B021B3-DE93-4AB7-8A18-CF5F1CED88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xmlns="" id="{63686AC1-9E8C-7C1C-3D10-24AB75D2CE6E}"/>
              </a:ext>
            </a:extLst>
          </p:cNvPr>
          <p:cNvSpPr>
            <a:spLocks noGrp="1"/>
          </p:cNvSpPr>
          <p:nvPr>
            <p:ph type="title"/>
          </p:nvPr>
        </p:nvSpPr>
        <p:spPr>
          <a:xfrm>
            <a:off x="841248" y="256032"/>
            <a:ext cx="10506456" cy="1014984"/>
          </a:xfrm>
        </p:spPr>
        <p:txBody>
          <a:bodyPr anchor="b">
            <a:normAutofit/>
          </a:bodyPr>
          <a:lstStyle/>
          <a:p>
            <a:r>
              <a:rPr lang="sv-SE" dirty="0"/>
              <a:t>Hot och störningar</a:t>
            </a:r>
            <a:endParaRPr lang="sv-SE"/>
          </a:p>
        </p:txBody>
      </p:sp>
      <p:sp>
        <p:nvSpPr>
          <p:cNvPr id="11" name="Rectangle 10">
            <a:extLst>
              <a:ext uri="{FF2B5EF4-FFF2-40B4-BE49-F238E27FC236}">
                <a16:creationId xmlns:a16="http://schemas.microsoft.com/office/drawing/2014/main" xmlns="" id="{52D502E5-F6B4-4D58-B4AE-FC466FF15E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xmlns="" id="{9DECDBF4-02B6-4BB4-B65B-B8107AD6A9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Platshållare för innehåll 2">
            <a:extLst>
              <a:ext uri="{FF2B5EF4-FFF2-40B4-BE49-F238E27FC236}">
                <a16:creationId xmlns:a16="http://schemas.microsoft.com/office/drawing/2014/main" xmlns="" id="{6CB1A9D0-0BFC-15C6-FF62-19020C1C2592}"/>
              </a:ext>
            </a:extLst>
          </p:cNvPr>
          <p:cNvGraphicFramePr>
            <a:graphicFrameLocks noGrp="1"/>
          </p:cNvGraphicFramePr>
          <p:nvPr>
            <p:ph idx="1"/>
            <p:extLst>
              <p:ext uri="{D42A27DB-BD31-4B8C-83A1-F6EECF244321}">
                <p14:modId xmlns:p14="http://schemas.microsoft.com/office/powerpoint/2010/main" val="1727975045"/>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8137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56E9B3E6-E277-4D68-BA48-9CB43FFBD6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xmlns=""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xmlns=""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xmlns=""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xmlns="" id="{66829A9C-9747-9972-BF84-AF237B706D6A}"/>
              </a:ext>
            </a:extLst>
          </p:cNvPr>
          <p:cNvSpPr>
            <a:spLocks noGrp="1"/>
          </p:cNvSpPr>
          <p:nvPr>
            <p:ph type="title"/>
          </p:nvPr>
        </p:nvSpPr>
        <p:spPr>
          <a:xfrm>
            <a:off x="1043631" y="809898"/>
            <a:ext cx="10173010" cy="1554480"/>
          </a:xfrm>
        </p:spPr>
        <p:txBody>
          <a:bodyPr anchor="ctr">
            <a:normAutofit/>
          </a:bodyPr>
          <a:lstStyle/>
          <a:p>
            <a:r>
              <a:rPr lang="sv-SE" sz="4800"/>
              <a:t>Brister vid sophantering</a:t>
            </a:r>
          </a:p>
        </p:txBody>
      </p:sp>
      <p:cxnSp>
        <p:nvCxnSpPr>
          <p:cNvPr id="18" name="Straight Connector 17">
            <a:extLst>
              <a:ext uri="{FF2B5EF4-FFF2-40B4-BE49-F238E27FC236}">
                <a16:creationId xmlns:a16="http://schemas.microsoft.com/office/drawing/2014/main" xmlns=""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Platshållare för innehåll 2">
            <a:extLst>
              <a:ext uri="{FF2B5EF4-FFF2-40B4-BE49-F238E27FC236}">
                <a16:creationId xmlns:a16="http://schemas.microsoft.com/office/drawing/2014/main" xmlns="" id="{DB068000-1E1C-660C-6485-EF46461C1D13}"/>
              </a:ext>
            </a:extLst>
          </p:cNvPr>
          <p:cNvGraphicFramePr>
            <a:graphicFrameLocks noGrp="1"/>
          </p:cNvGraphicFramePr>
          <p:nvPr>
            <p:ph idx="1"/>
            <p:extLst>
              <p:ext uri="{D42A27DB-BD31-4B8C-83A1-F6EECF244321}">
                <p14:modId xmlns:p14="http://schemas.microsoft.com/office/powerpoint/2010/main" val="711905184"/>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3869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E7292F20-3A96-BC33-059B-31DFF949ED71}"/>
              </a:ext>
            </a:extLst>
          </p:cNvPr>
          <p:cNvSpPr>
            <a:spLocks noGrp="1"/>
          </p:cNvSpPr>
          <p:nvPr>
            <p:ph type="title"/>
          </p:nvPr>
        </p:nvSpPr>
        <p:spPr>
          <a:xfrm>
            <a:off x="5868557" y="1138036"/>
            <a:ext cx="5444382" cy="1402470"/>
          </a:xfrm>
        </p:spPr>
        <p:txBody>
          <a:bodyPr anchor="t">
            <a:normAutofit/>
          </a:bodyPr>
          <a:lstStyle/>
          <a:p>
            <a:r>
              <a:rPr lang="sv-SE" sz="3200"/>
              <a:t>Debitering flyttas till HSB administration</a:t>
            </a:r>
          </a:p>
        </p:txBody>
      </p:sp>
      <p:pic>
        <p:nvPicPr>
          <p:cNvPr id="5" name="Picture 4" descr="Termometer utomhus">
            <a:extLst>
              <a:ext uri="{FF2B5EF4-FFF2-40B4-BE49-F238E27FC236}">
                <a16:creationId xmlns:a16="http://schemas.microsoft.com/office/drawing/2014/main" xmlns="" id="{61922CC2-873F-ADC2-C711-D1EAE5C569B7}"/>
              </a:ext>
            </a:extLst>
          </p:cNvPr>
          <p:cNvPicPr>
            <a:picLocks noChangeAspect="1"/>
          </p:cNvPicPr>
          <p:nvPr/>
        </p:nvPicPr>
        <p:blipFill>
          <a:blip r:embed="rId2"/>
          <a:srcRect r="49862" b="-1"/>
          <a:stretch>
            <a:fillRect/>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xmlns="" id="{1503BFE4-729B-D9D0-C17B-501E6AF1127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xmlns="" id="{F108F5CB-F8BC-8A56-041F-BFA7CBBD3F61}"/>
              </a:ext>
            </a:extLst>
          </p:cNvPr>
          <p:cNvSpPr>
            <a:spLocks noGrp="1"/>
          </p:cNvSpPr>
          <p:nvPr>
            <p:ph idx="1"/>
          </p:nvPr>
        </p:nvSpPr>
        <p:spPr>
          <a:xfrm>
            <a:off x="5868557" y="2551176"/>
            <a:ext cx="5444382" cy="3591207"/>
          </a:xfrm>
        </p:spPr>
        <p:txBody>
          <a:bodyPr>
            <a:normAutofit/>
          </a:bodyPr>
          <a:lstStyle/>
          <a:p>
            <a:pPr marL="0" indent="0">
              <a:buNone/>
            </a:pPr>
            <a:r>
              <a:rPr lang="sv-SE" sz="2000"/>
              <a:t>Från och med april månad 2026 kommer HSB att sköta debiteringen av boende för användning av gästlägenhet, föreningslokal, bastu, cykelhus mm. Debitering sker kvartalsvis via avier. Endast felparkeringsavgifter kommer att skötas av föreningen. </a:t>
            </a:r>
          </a:p>
        </p:txBody>
      </p:sp>
    </p:spTree>
    <p:extLst>
      <p:ext uri="{BB962C8B-B14F-4D97-AF65-F5344CB8AC3E}">
        <p14:creationId xmlns:p14="http://schemas.microsoft.com/office/powerpoint/2010/main" val="1910870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E0C68BC6-5919-3A9C-3CCB-BAF386356FDC}"/>
              </a:ext>
            </a:extLst>
          </p:cNvPr>
          <p:cNvSpPr>
            <a:spLocks noGrp="1"/>
          </p:cNvSpPr>
          <p:nvPr>
            <p:ph type="title"/>
          </p:nvPr>
        </p:nvSpPr>
        <p:spPr>
          <a:xfrm>
            <a:off x="5868557" y="1138036"/>
            <a:ext cx="5444382" cy="1402470"/>
          </a:xfrm>
        </p:spPr>
        <p:txBody>
          <a:bodyPr anchor="t">
            <a:normAutofit/>
          </a:bodyPr>
          <a:lstStyle/>
          <a:p>
            <a:r>
              <a:rPr lang="sv-SE" sz="3200"/>
              <a:t>Några exempel som påverkar avgiften </a:t>
            </a:r>
          </a:p>
        </p:txBody>
      </p:sp>
      <p:pic>
        <p:nvPicPr>
          <p:cNvPr id="5" name="Picture 4" descr="An open bathroom door">
            <a:extLst>
              <a:ext uri="{FF2B5EF4-FFF2-40B4-BE49-F238E27FC236}">
                <a16:creationId xmlns:a16="http://schemas.microsoft.com/office/drawing/2014/main" xmlns="" id="{F3E1A618-D55D-F5E0-6BF3-230AFDB3CA18}"/>
              </a:ext>
            </a:extLst>
          </p:cNvPr>
          <p:cNvPicPr>
            <a:picLocks noChangeAspect="1"/>
          </p:cNvPicPr>
          <p:nvPr/>
        </p:nvPicPr>
        <p:blipFill>
          <a:blip r:embed="rId2"/>
          <a:srcRect l="16528" r="33523"/>
          <a:stretch>
            <a:fillRect/>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xmlns="" id="{1503BFE4-729B-D9D0-C17B-501E6AF1127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xmlns="" id="{2A3C9AD2-E147-39DE-3B55-6F97DC3BC300}"/>
              </a:ext>
            </a:extLst>
          </p:cNvPr>
          <p:cNvSpPr>
            <a:spLocks noGrp="1"/>
          </p:cNvSpPr>
          <p:nvPr>
            <p:ph idx="1"/>
          </p:nvPr>
        </p:nvSpPr>
        <p:spPr>
          <a:xfrm>
            <a:off x="5868557" y="2551176"/>
            <a:ext cx="5444382" cy="3591207"/>
          </a:xfrm>
        </p:spPr>
        <p:txBody>
          <a:bodyPr>
            <a:normAutofit/>
          </a:bodyPr>
          <a:lstStyle/>
          <a:p>
            <a:r>
              <a:rPr lang="sv-SE" sz="1300"/>
              <a:t>Någon har haft sönder ett lås i port 40, plan -1, stoppat in tejp. Nytt lås 20 kkr </a:t>
            </a:r>
          </a:p>
          <a:p>
            <a:r>
              <a:rPr lang="sv-SE" sz="1300"/>
              <a:t>Extra soptömningar och bortforsling av skåp, plast, metall och annat som ställs ute bredvid sopsortering. Extra arbetstid för våra lokalvårdare, extra sophanteringskostnader, bortforsling av sopor som ligger i korridor el garage ca 20 kbm/år. Ca 70-100 kkr/år</a:t>
            </a:r>
          </a:p>
          <a:p>
            <a:r>
              <a:rPr lang="sv-SE" sz="1300"/>
              <a:t>Boende bokar föreningslokalen till utomstående för fester mm. Innebär extra arbetstid och uppföljning av vår förvaltning inkl störningsjour, kontrollmätningar mm. Ca 30-70 kkr/år</a:t>
            </a:r>
          </a:p>
          <a:p>
            <a:r>
              <a:rPr lang="sv-SE" sz="1300"/>
              <a:t>Otillåtna parkeringar på annans betalda p-plats, extra arbetstimmar. 10-20 kkr/år</a:t>
            </a:r>
          </a:p>
          <a:p>
            <a:r>
              <a:rPr lang="sv-SE" sz="1300"/>
              <a:t>Boende lånar ut egen tagg till utomstående för att tvätta i tvättstugor. Extra arbetstid för kontroll och uppföljning. 10-20 kkr/år</a:t>
            </a:r>
          </a:p>
          <a:p>
            <a:r>
              <a:rPr lang="sv-SE" sz="1300"/>
              <a:t>Mm    </a:t>
            </a:r>
          </a:p>
        </p:txBody>
      </p:sp>
    </p:spTree>
    <p:extLst>
      <p:ext uri="{BB962C8B-B14F-4D97-AF65-F5344CB8AC3E}">
        <p14:creationId xmlns:p14="http://schemas.microsoft.com/office/powerpoint/2010/main" val="1746654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85551335-FBC3-D638-9EF9-7984608248A6}"/>
              </a:ext>
            </a:extLst>
          </p:cNvPr>
          <p:cNvSpPr>
            <a:spLocks noGrp="1"/>
          </p:cNvSpPr>
          <p:nvPr>
            <p:ph type="title"/>
          </p:nvPr>
        </p:nvSpPr>
        <p:spPr>
          <a:xfrm>
            <a:off x="5868557" y="1138036"/>
            <a:ext cx="5444382" cy="1402470"/>
          </a:xfrm>
        </p:spPr>
        <p:txBody>
          <a:bodyPr anchor="t">
            <a:normAutofit/>
          </a:bodyPr>
          <a:lstStyle/>
          <a:p>
            <a:r>
              <a:rPr lang="sv-SE" sz="3200"/>
              <a:t>FÖRENINGSLOKALEN</a:t>
            </a:r>
            <a:br>
              <a:rPr lang="sv-SE" sz="3200"/>
            </a:br>
            <a:endParaRPr lang="sv-SE" sz="3200"/>
          </a:p>
        </p:txBody>
      </p:sp>
      <p:pic>
        <p:nvPicPr>
          <p:cNvPr id="5" name="Picture 4" descr="Stäng bild av en hand som vidrör blommor">
            <a:extLst>
              <a:ext uri="{FF2B5EF4-FFF2-40B4-BE49-F238E27FC236}">
                <a16:creationId xmlns:a16="http://schemas.microsoft.com/office/drawing/2014/main" xmlns="" id="{7C4E9B7B-4A7B-B601-801F-F48B9E169F3F}"/>
              </a:ext>
            </a:extLst>
          </p:cNvPr>
          <p:cNvPicPr>
            <a:picLocks noChangeAspect="1"/>
          </p:cNvPicPr>
          <p:nvPr/>
        </p:nvPicPr>
        <p:blipFill>
          <a:blip r:embed="rId2"/>
          <a:srcRect l="7960" r="41902" b="-1"/>
          <a:stretch>
            <a:fillRect/>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xmlns="" id="{1503BFE4-729B-D9D0-C17B-501E6AF1127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xmlns="" id="{CBA22471-8C09-806C-1312-FDE5AD8D986D}"/>
              </a:ext>
            </a:extLst>
          </p:cNvPr>
          <p:cNvSpPr>
            <a:spLocks noGrp="1"/>
          </p:cNvSpPr>
          <p:nvPr>
            <p:ph idx="1"/>
          </p:nvPr>
        </p:nvSpPr>
        <p:spPr>
          <a:xfrm>
            <a:off x="5868557" y="2551176"/>
            <a:ext cx="5444382" cy="3591207"/>
          </a:xfrm>
        </p:spPr>
        <p:txBody>
          <a:bodyPr>
            <a:normAutofit/>
          </a:bodyPr>
          <a:lstStyle/>
          <a:p>
            <a:pPr marL="0" indent="0">
              <a:buNone/>
            </a:pPr>
            <a:r>
              <a:rPr lang="sv-SE" sz="1000"/>
              <a:t>Jag heter Satu och bor på 32:an sedan 1990, 3 år i styrelsen.</a:t>
            </a:r>
          </a:p>
          <a:p>
            <a:pPr marL="0" indent="0">
              <a:buNone/>
            </a:pPr>
            <a:r>
              <a:rPr lang="sv-SE" sz="1000"/>
              <a:t>Mina ansvarsområden är trädgård, gästlägenhet och föreningslokalen. </a:t>
            </a:r>
          </a:p>
          <a:p>
            <a:pPr marL="0" indent="0">
              <a:buNone/>
            </a:pPr>
            <a:endParaRPr lang="sv-SE" sz="1000"/>
          </a:p>
          <a:p>
            <a:r>
              <a:rPr lang="sv-SE" sz="1000"/>
              <a:t>Några bekymmer under år 2025-2026: Oväsen, nedskräpning, folk tar med sig saker eller har sönder saker utan att meddela det. Felanmälningsblanketten finns i pärmen som finns i lokalen.</a:t>
            </a:r>
          </a:p>
          <a:p>
            <a:r>
              <a:rPr lang="sv-SE" sz="1000"/>
              <a:t>Det får inte lagas mat i lokalen och så har det varit under lång tid </a:t>
            </a:r>
          </a:p>
          <a:p>
            <a:r>
              <a:rPr lang="sv-SE" sz="1000"/>
              <a:t>För att bli bukt med oväsen sent på kvällarna, kan man nu boka lokalen bara till kl. 2100 eftersom elen stängs av automatiskt.</a:t>
            </a:r>
          </a:p>
          <a:p>
            <a:r>
              <a:rPr lang="sv-SE" sz="1000"/>
              <a:t>En händelse: för en vecka sedan fick en i föreningen som bor i port 40, gå ner och be folk i lokalen att sänka musiken. Det hjälpte i ca 10 minuter, sen var det full ös igen. Ljudutredning är genomförd, förslag på åtgärder inväntas inklusive kostnadsbedömning.  </a:t>
            </a:r>
          </a:p>
          <a:p>
            <a:r>
              <a:rPr lang="sv-SE" sz="1000"/>
              <a:t>Nödutgången från denna lokal är larmad och sprärrad med ett grönt straps. Om  man trots det öppnar dörren, går ett larm. Att återställa larmet betalar den som hyrt lokalen.</a:t>
            </a:r>
          </a:p>
          <a:p>
            <a:r>
              <a:rPr lang="sv-SE" sz="1000"/>
              <a:t>Växterna i planteringen utanför är inte menad som bordsdekoration i vaser.</a:t>
            </a:r>
          </a:p>
          <a:p>
            <a:endParaRPr lang="sv-SE" sz="1000"/>
          </a:p>
          <a:p>
            <a:endParaRPr lang="sv-SE" sz="1000"/>
          </a:p>
        </p:txBody>
      </p:sp>
    </p:spTree>
    <p:extLst>
      <p:ext uri="{BB962C8B-B14F-4D97-AF65-F5344CB8AC3E}">
        <p14:creationId xmlns:p14="http://schemas.microsoft.com/office/powerpoint/2010/main" val="383944475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98</TotalTime>
  <Words>532</Words>
  <Application>Microsoft Office PowerPoint</Application>
  <PresentationFormat>Bredbild</PresentationFormat>
  <Paragraphs>42</Paragraphs>
  <Slides>8</Slides>
  <Notes>0</Notes>
  <HiddenSlides>0</HiddenSlides>
  <MMClips>1</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8</vt:i4>
      </vt:variant>
    </vt:vector>
  </HeadingPairs>
  <TitlesOfParts>
    <vt:vector size="13" baseType="lpstr">
      <vt:lpstr>Aptos</vt:lpstr>
      <vt:lpstr>Aptos Display</vt:lpstr>
      <vt:lpstr>Arial</vt:lpstr>
      <vt:lpstr>Calibri</vt:lpstr>
      <vt:lpstr>Office-tema</vt:lpstr>
      <vt:lpstr>Cafe kväll Brf Blåkulla</vt:lpstr>
      <vt:lpstr>Projekt och underhåll</vt:lpstr>
      <vt:lpstr>Snabbare kommunikation till boende</vt:lpstr>
      <vt:lpstr>Hot och störningar</vt:lpstr>
      <vt:lpstr>Brister vid sophantering</vt:lpstr>
      <vt:lpstr>Debitering flyttas till HSB administration</vt:lpstr>
      <vt:lpstr>Några exempel som påverkar avgiften </vt:lpstr>
      <vt:lpstr>FÖRENINGSLOKALEN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Cafe kväll Brf Blåkulla</dc:title>
  <dc:creator>Kent Strömberg</dc:creator>
  <cp:lastModifiedBy>Pirjo Suur-Askola</cp:lastModifiedBy>
  <cp:revision>3</cp:revision>
  <dcterms:created xsi:type="dcterms:W3CDTF">2026-05-11T14:11:32Z</dcterms:created>
  <dcterms:modified xsi:type="dcterms:W3CDTF">2026-05-26T10:51:38Z</dcterms:modified>
</cp:coreProperties>
</file>